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</p:sldIdLst>
  <p:sldSz cy="5143500" cx="9144000"/>
  <p:notesSz cx="6858000" cy="9144000"/>
  <p:embeddedFontLst>
    <p:embeddedFont>
      <p:font typeface="Montserrat"/>
      <p:regular r:id="rId125"/>
      <p:bold r:id="rId126"/>
      <p:italic r:id="rId127"/>
      <p:boldItalic r:id="rId128"/>
    </p:embeddedFont>
    <p:embeddedFont>
      <p:font typeface="Comfortaa"/>
      <p:regular r:id="rId129"/>
      <p:bold r:id="rId1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font" Target="fonts/Comfortaa-regular.fntdata"/><Relationship Id="rId128" Type="http://schemas.openxmlformats.org/officeDocument/2006/relationships/font" Target="fonts/Montserrat-boldItalic.fntdata"/><Relationship Id="rId127" Type="http://schemas.openxmlformats.org/officeDocument/2006/relationships/font" Target="fonts/Montserrat-italic.fntdata"/><Relationship Id="rId126" Type="http://schemas.openxmlformats.org/officeDocument/2006/relationships/font" Target="fonts/Montserrat-bold.fntdata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font" Target="fonts/Montserrat-regular.fntdata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0" Type="http://schemas.openxmlformats.org/officeDocument/2006/relationships/font" Target="fonts/Comfortaa-bold.fntdata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a11ecd50f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a11ecd50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4d5082cdb7_1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4d5082cdb7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4c0dc26ac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4c0dc26a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4e40cffa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4e40cffa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4e40cffa5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4e40cffa5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4d5082cdb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4d5082cdb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4d5082cdb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4d5082cdb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4d5082cdb7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4d5082cdb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4d5082cdb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4d5082cdb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4d5082cdb7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4d5082cdb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d5082cdb7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4d5082cdb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d5082cdb7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d5082cdb7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4d5082cdb7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4d5082cdb7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4d5082cdb7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4d5082cdb7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4a11ecd50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4a11ecd50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4a11ecd50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4a11ecd50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a11ecd50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a11ecd50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4a11ecd50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4a11ecd50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d5082cdb7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4d5082cdb7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4b0516178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4b0516178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4b0516178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4b0516178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4b0516178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4b0516178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3f20e8c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3f20e8c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4d9357861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4d9357861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a11ecd50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a11ecd50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d3f20e8cf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d3f20e8cf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a11ecd50f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a11ecd50f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d3f20e8c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d3f20e8c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b0516178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b0516178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a11ecd50f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a11ecd50f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d3f20e8cf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d3f20e8c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a11ecd50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a11ecd50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a11ecd50f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a11ecd50f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d3f20e8cf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d3f20e8cf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d3f20e8cf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d3f20e8c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d3f20e8cf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d3f20e8cf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d3f20e8cf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d3f20e8cf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d3f20e8cf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d3f20e8cf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d3f20e8cf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d3f20e8cf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d3f20e8cf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d3f20e8cf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a11ecd50f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a11ecd50f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d5082cdb7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d5082cdb7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b0516178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b0516178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a11ecd50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a11ecd50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be713758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be713758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be713758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4be713758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d9357861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d9357861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be713758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be713758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d3f20e8c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d3f20e8c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be713758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4be713758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be713758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be713758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be713758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4be713758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be713758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4be713758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d5082cdb7_1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d5082cdb7_1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be713758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be713758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be71375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4be71375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be713758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be71375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be713758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be713758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c0dc26a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c0dc26a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d9357861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d9357861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c0dc26ac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4c0dc26ac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4c0dc26ac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4c0dc26ac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4c0dc26ac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4c0dc26ac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c0dc26ac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c0dc26ac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a11ecd5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a11ecd5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topics that we will be talking about in this session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4b0516178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4b0516178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0dc26ac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0dc26ac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4c0dc26ac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4c0dc26ac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c0dc26ac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c0dc26ac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d9357861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4d9357861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4c0dc26ac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4c0dc26ac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4c0dc26ac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4c0dc26ac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4c0dc26ac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4c0dc26ac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d9357861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d9357861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4c0dc26ac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4c0dc26ac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d5082cdb7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d5082cdb7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d3f20e8c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d3f20e8c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d9357861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4d9357861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a11ecd50f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a11ecd50f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4c0dc26ac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4c0dc26ac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4c0dc26ac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4c0dc26ac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4d9357861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4d9357861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4c0dc26ac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4c0dc26ac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4c0dc26ac3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4c0dc26ac3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4c0dc26ac3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4c0dc26ac3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4c0dc26ac3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4c0dc26ac3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d9357861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d9357861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4c0dc26ac3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4c0dc26ac3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4c0dc26ac3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4c0dc26ac3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c0dc26ac3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4c0dc26ac3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4d9357861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4d9357861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4d5082cdb7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4d5082cdb7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4d3f20e8c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4d3f20e8c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4d9357861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4d9357861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4d5082cdb7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4d5082cdb7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4d5082cdb7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4d5082cdb7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d5082cdb7_1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4d5082cdb7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d9357861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d9357861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4d5082cdb7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4d5082cdb7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4d5082cdb7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4d5082cdb7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4d5082cdb7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4d5082cdb7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4d5082cdb7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4d5082cdb7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4d5082cdb7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4d5082cdb7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4d5082cdb7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4d5082cdb7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4d5082cdb7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4d5082cdb7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4d5082cdb7_1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4d5082cdb7_1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4d5082cdb7_1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4d5082cdb7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4d5082cdb7_1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4d5082cdb7_1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d3f20e8c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d3f20e8c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4d5082cdb7_1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4d5082cdb7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4d9357861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4d9357861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4d5082cdb7_1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4d5082cdb7_1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4d5082cdb7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4d5082cdb7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4d5082cdb7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4d5082cdb7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4d5082cdb7_1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4d5082cdb7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4d3f20e8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4d3f20e8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4d3f20e8c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4d3f20e8c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4d3f20e8c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4d3f20e8c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4e4dea8e4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4e4dea8e4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2.png"/><Relationship Id="rId4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quequero.org/downloads/malware-analysis-tools/" TargetMode="External"/><Relationship Id="rId4" Type="http://schemas.openxmlformats.org/officeDocument/2006/relationships/image" Target="../media/image95.png"/><Relationship Id="rId5" Type="http://schemas.openxmlformats.org/officeDocument/2006/relationships/image" Target="../media/image93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securitynews.sonicwall.com/xmlpost/panini-adware-for-android-soaks-network-bandwidth-bad-news-for-users-with-limited-data/" TargetMode="External"/><Relationship Id="rId4" Type="http://schemas.openxmlformats.org/officeDocument/2006/relationships/hyperlink" Target="https://securitynews.sonicwall.com/xmlpost/fake-fortnite-apps-target-android-gamers/" TargetMode="Externa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2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6.png"/><Relationship Id="rId4" Type="http://schemas.openxmlformats.org/officeDocument/2006/relationships/image" Target="../media/image109.png"/><Relationship Id="rId5" Type="http://schemas.openxmlformats.org/officeDocument/2006/relationships/image" Target="../media/image87.png"/><Relationship Id="rId6" Type="http://schemas.openxmlformats.org/officeDocument/2006/relationships/image" Target="../media/image110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2.png"/><Relationship Id="rId4" Type="http://schemas.openxmlformats.org/officeDocument/2006/relationships/image" Target="../media/image3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2.png"/><Relationship Id="rId4" Type="http://schemas.openxmlformats.org/officeDocument/2006/relationships/image" Target="../media/image3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7.jpg"/><Relationship Id="rId4" Type="http://schemas.openxmlformats.org/officeDocument/2006/relationships/image" Target="../media/image98.jpg"/><Relationship Id="rId5" Type="http://schemas.openxmlformats.org/officeDocument/2006/relationships/image" Target="../media/image102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99.png"/><Relationship Id="rId4" Type="http://schemas.openxmlformats.org/officeDocument/2006/relationships/image" Target="../media/image1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2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2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2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2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2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26.png"/><Relationship Id="rId5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sk3ptre/OWASP_MobileMalwareSession/edit/master/README.md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Relationship Id="rId4" Type="http://schemas.openxmlformats.org/officeDocument/2006/relationships/image" Target="../media/image6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www.mysonicwall.com/sonicalert/searchresults.aspx?ev=article&amp;id=1123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52.png"/><Relationship Id="rId6" Type="http://schemas.openxmlformats.org/officeDocument/2006/relationships/image" Target="../media/image58.png"/><Relationship Id="rId7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blog.eset.ie/2017/11/16/multi-stage-malware-sneaks-into-google-play/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7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png"/><Relationship Id="rId4" Type="http://schemas.openxmlformats.org/officeDocument/2006/relationships/image" Target="../media/image71.png"/><Relationship Id="rId5" Type="http://schemas.openxmlformats.org/officeDocument/2006/relationships/image" Target="../media/image57.png"/><Relationship Id="rId6" Type="http://schemas.openxmlformats.org/officeDocument/2006/relationships/image" Target="../media/image70.png"/><Relationship Id="rId7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github.com/google/android-classyshark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2.png"/><Relationship Id="rId4" Type="http://schemas.openxmlformats.org/officeDocument/2006/relationships/image" Target="../media/image8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3.png"/><Relationship Id="rId4" Type="http://schemas.openxmlformats.org/officeDocument/2006/relationships/hyperlink" Target="https://github.com/skylot/jadx" TargetMode="External"/><Relationship Id="rId5" Type="http://schemas.openxmlformats.org/officeDocument/2006/relationships/hyperlink" Target="https://sourceforge.net/projects/dex2jar/files/" TargetMode="External"/><Relationship Id="rId6" Type="http://schemas.openxmlformats.org/officeDocument/2006/relationships/hyperlink" Target="https://github.com/google/enjarify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8.png"/><Relationship Id="rId4" Type="http://schemas.openxmlformats.org/officeDocument/2006/relationships/image" Target="../media/image6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7.png"/><Relationship Id="rId4" Type="http://schemas.openxmlformats.org/officeDocument/2006/relationships/image" Target="../media/image64.png"/><Relationship Id="rId5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3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6.png"/><Relationship Id="rId4" Type="http://schemas.openxmlformats.org/officeDocument/2006/relationships/image" Target="../media/image71.png"/><Relationship Id="rId5" Type="http://schemas.openxmlformats.org/officeDocument/2006/relationships/image" Target="../media/image5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ashishb/android-security-awesome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0.png"/><Relationship Id="rId4" Type="http://schemas.openxmlformats.org/officeDocument/2006/relationships/image" Target="../media/image10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securitynews.sonicwall.com/xmlpost/the-android-zazdi-botnet-uses-fcm-to-communicate-with-its-infected-bots/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sk3ptre/OWASP_MobileMalwareSession/edit/master/README.md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2.png"/><Relationship Id="rId4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://adbshell.com/commands/adb-logcat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www.joesecurity.org/joe-sandbox-mobile" TargetMode="External"/><Relationship Id="rId4" Type="http://schemas.openxmlformats.org/officeDocument/2006/relationships/hyperlink" Target="https://www.hybrid-analysis.com/" TargetMode="External"/><Relationship Id="rId5" Type="http://schemas.openxmlformats.org/officeDocument/2006/relationships/hyperlink" Target="https://amaaas.com/" TargetMode="External"/><Relationship Id="rId6" Type="http://schemas.openxmlformats.org/officeDocument/2006/relationships/hyperlink" Target="https://androidobservatory.org" TargetMode="External"/><Relationship Id="rId7" Type="http://schemas.openxmlformats.org/officeDocument/2006/relationships/hyperlink" Target="https://cuckoosandbox.org/" TargetMode="External"/><Relationship Id="rId8" Type="http://schemas.openxmlformats.org/officeDocument/2006/relationships/hyperlink" Target="https://github.com/pjlantz/droidbox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8.png"/><Relationship Id="rId4" Type="http://schemas.openxmlformats.org/officeDocument/2006/relationships/image" Target="../media/image9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hyperlink" Target="https://github.com/sk3ptre/AndroidMalware_2018" TargetMode="External"/><Relationship Id="rId4" Type="http://schemas.openxmlformats.org/officeDocument/2006/relationships/hyperlink" Target="https://github.com/ethicalhackeragnidhra/Android-Malwares" TargetMode="External"/><Relationship Id="rId10" Type="http://schemas.openxmlformats.org/officeDocument/2006/relationships/hyperlink" Target="http://amd.arguslab.org/" TargetMode="External"/><Relationship Id="rId9" Type="http://schemas.openxmlformats.org/officeDocument/2006/relationships/hyperlink" Target="https://virusshare.com/" TargetMode="External"/><Relationship Id="rId5" Type="http://schemas.openxmlformats.org/officeDocument/2006/relationships/hyperlink" Target="https://github.com/ashishb/android-malware" TargetMode="External"/><Relationship Id="rId6" Type="http://schemas.openxmlformats.org/officeDocument/2006/relationships/hyperlink" Target="http://contagiodump.blogspot.com/" TargetMode="External"/><Relationship Id="rId7" Type="http://schemas.openxmlformats.org/officeDocument/2006/relationships/hyperlink" Target="http://www.kernelmode.info" TargetMode="External"/><Relationship Id="rId8" Type="http://schemas.openxmlformats.org/officeDocument/2006/relationships/hyperlink" Target="http://sanddroid.xjtu.edu.cn:8080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s://security.googleblog.com/" TargetMode="External"/><Relationship Id="rId4" Type="http://schemas.openxmlformats.org/officeDocument/2006/relationships/hyperlink" Target="https://blogs.quickheal.com/category/security/" TargetMode="External"/><Relationship Id="rId5" Type="http://schemas.openxmlformats.org/officeDocument/2006/relationships/hyperlink" Target="https://www.symantec.com/blog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1407600"/>
            <a:ext cx="9144000" cy="23283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927900" y="2204350"/>
            <a:ext cx="7094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An introduction to Mobile </a:t>
            </a:r>
            <a:r>
              <a:rPr lang="en" sz="24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Malware Analysis </a:t>
            </a:r>
            <a:endParaRPr sz="24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Types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3" name="Google Shape;143;p22"/>
          <p:cNvGrpSpPr/>
          <p:nvPr/>
        </p:nvGrpSpPr>
        <p:grpSpPr>
          <a:xfrm>
            <a:off x="3458213" y="1376350"/>
            <a:ext cx="1037775" cy="1963774"/>
            <a:chOff x="3458213" y="1441125"/>
            <a:chExt cx="1037775" cy="1963774"/>
          </a:xfrm>
        </p:grpSpPr>
        <p:pic>
          <p:nvPicPr>
            <p:cNvPr id="144" name="Google Shape;144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8213" y="1441125"/>
              <a:ext cx="1037775" cy="1963774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38100" endA="0" endPos="40000" fadeDir="5400012" kx="0" rotWithShape="0" algn="bl" stA="52999" stPos="0" sy="-100000" ky="0"/>
            </a:effectLst>
          </p:spPr>
        </p:pic>
        <p:pic>
          <p:nvPicPr>
            <p:cNvPr id="145" name="Google Shape;14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0153" y="2317050"/>
              <a:ext cx="433910" cy="509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22"/>
          <p:cNvSpPr/>
          <p:nvPr/>
        </p:nvSpPr>
        <p:spPr>
          <a:xfrm>
            <a:off x="2400300" y="10814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Contacts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2084425" y="2327463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Emails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2500325" y="27642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Files saved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1747900" y="3190388"/>
            <a:ext cx="12786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Location details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1963025" y="3616513"/>
            <a:ext cx="14952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Network bandwidth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249950" y="3167125"/>
            <a:ext cx="1352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Processing power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2084425" y="15017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SMS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2479250" y="189070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Calls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1119075" y="1890700"/>
            <a:ext cx="11151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Microphone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458225" y="2327475"/>
            <a:ext cx="14073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Connected network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1140675" y="2764250"/>
            <a:ext cx="11151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Apps installed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395500" y="3616550"/>
            <a:ext cx="1352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Connected devices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2121100" y="4101525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Cameras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4984875" y="1022650"/>
            <a:ext cx="3032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Spyware</a:t>
            </a:r>
            <a:endParaRPr b="1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4984875" y="1442950"/>
            <a:ext cx="3032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Steals sensitive data present on the device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User related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Device related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Audio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Video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Location details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112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More tools list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0" name="Google Shape;980;p112"/>
          <p:cNvSpPr txBox="1"/>
          <p:nvPr/>
        </p:nvSpPr>
        <p:spPr>
          <a:xfrm>
            <a:off x="311700" y="807275"/>
            <a:ext cx="61602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https://github.com/ashishb/android-security-awesome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https://www.nyxbone.com/malware/android_tools.html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B7B7B7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https://quequero.org/downloads/malware-analysis-tools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https://hydrasky.com/mobile-security/android-malware-analysis-tool-dynamic-analysis-tools/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https://quequero.org/downloads/malware-analysis-tools/#mobile-malware-analysis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1" name="Google Shape;98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900" y="2674675"/>
            <a:ext cx="1663122" cy="21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6624" y="2674674"/>
            <a:ext cx="1444850" cy="21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13"/>
          <p:cNvSpPr txBox="1"/>
          <p:nvPr>
            <p:ph idx="1" type="body"/>
          </p:nvPr>
        </p:nvSpPr>
        <p:spPr>
          <a:xfrm>
            <a:off x="247725" y="116100"/>
            <a:ext cx="8520600" cy="47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9D9D9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9D9D9"/>
              </a:solidFill>
            </a:endParaRPr>
          </a:p>
          <a:p>
            <a:pPr indent="-279400" lvl="0" marL="457200" rtl="0" algn="l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800"/>
              <a:buChar char="●"/>
            </a:pPr>
            <a:r>
              <a:rPr lang="en" sz="800">
                <a:solidFill>
                  <a:srgbClr val="D9D9D9"/>
                </a:solidFill>
              </a:rPr>
              <a:t>https://blog.drhack.net/threat-analysis-report-2019-android-malware-wins/</a:t>
            </a:r>
            <a:endParaRPr sz="800">
              <a:solidFill>
                <a:srgbClr val="D9D9D9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Char char="●"/>
            </a:pPr>
            <a:r>
              <a:rPr lang="en" sz="800">
                <a:solidFill>
                  <a:srgbClr val="D9D9D9"/>
                </a:solidFill>
              </a:rPr>
              <a:t>https://www.gdata-software.com/mobile</a:t>
            </a:r>
            <a:r>
              <a:rPr lang="en" sz="800">
                <a:solidFill>
                  <a:srgbClr val="D9D9D9"/>
                </a:solidFill>
              </a:rPr>
              <a:t>-</a:t>
            </a:r>
            <a:r>
              <a:rPr lang="en" sz="800">
                <a:solidFill>
                  <a:srgbClr val="D9D9D9"/>
                </a:solidFill>
              </a:rPr>
              <a:t>internet-security-android</a:t>
            </a:r>
            <a:endParaRPr sz="800">
              <a:solidFill>
                <a:srgbClr val="D9D9D9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Char char="●"/>
            </a:pPr>
            <a:r>
              <a:rPr lang="en" sz="800">
                <a:solidFill>
                  <a:srgbClr val="D9D9D9"/>
                </a:solidFill>
              </a:rPr>
              <a:t>https://nordvpn.com/blog/ios-vs-android-security/</a:t>
            </a:r>
            <a:endParaRPr sz="800">
              <a:solidFill>
                <a:srgbClr val="D9D9D9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Char char="●"/>
            </a:pPr>
            <a:r>
              <a:rPr lang="en" sz="800">
                <a:solidFill>
                  <a:srgbClr val="D9D9D9"/>
                </a:solidFill>
              </a:rPr>
              <a:t>https://www.cnet.com/news/apple-ios-is-safer-than-android-mcafee-says/</a:t>
            </a:r>
            <a:endParaRPr sz="800">
              <a:solidFill>
                <a:srgbClr val="D9D9D9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Char char="●"/>
            </a:pPr>
            <a:r>
              <a:rPr lang="en" sz="800">
                <a:solidFill>
                  <a:srgbClr val="D9D9D9"/>
                </a:solidFill>
              </a:rPr>
              <a:t>https://appinventiv.com/blog/ios-vs-android-app-development-a-2018-lookout</a:t>
            </a:r>
            <a:endParaRPr sz="8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D9D9D9"/>
                </a:solidFill>
              </a:rPr>
              <a:t>Malware examples </a:t>
            </a:r>
            <a:endParaRPr sz="800">
              <a:solidFill>
                <a:srgbClr val="D9D9D9"/>
              </a:solidFill>
            </a:endParaRPr>
          </a:p>
          <a:p>
            <a:pPr indent="-279400" lvl="0" marL="457200" rtl="0" algn="l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800"/>
              <a:buChar char="●"/>
            </a:pPr>
            <a:r>
              <a:rPr lang="en" sz="800">
                <a:solidFill>
                  <a:srgbClr val="D9D9D9"/>
                </a:solidFill>
              </a:rPr>
              <a:t>Spyware</a:t>
            </a:r>
            <a:endParaRPr sz="800">
              <a:solidFill>
                <a:srgbClr val="D9D9D9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Char char="●"/>
            </a:pPr>
            <a:r>
              <a:rPr lang="en" sz="800">
                <a:solidFill>
                  <a:srgbClr val="D9D9D9"/>
                </a:solidFill>
              </a:rPr>
              <a:t>https://securitynews.sonicwall.com/xmlpost/a-long-running-android-spyware-which-targets-social-apps-is-still-active/</a:t>
            </a:r>
            <a:endParaRPr sz="800">
              <a:solidFill>
                <a:srgbClr val="D9D9D9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Char char="●"/>
            </a:pPr>
            <a:r>
              <a:rPr lang="en" sz="800">
                <a:solidFill>
                  <a:srgbClr val="D9D9D9"/>
                </a:solidFill>
              </a:rPr>
              <a:t>https://securitynews.sonicwall.com/xmlpost/the-android-zazdi-botnet-uses-fcm-to-communicate-with-its-infected-bots/</a:t>
            </a:r>
            <a:endParaRPr sz="800">
              <a:solidFill>
                <a:srgbClr val="D9D9D9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Char char="●"/>
            </a:pPr>
            <a:r>
              <a:rPr lang="en" sz="800">
                <a:solidFill>
                  <a:srgbClr val="D9D9D9"/>
                </a:solidFill>
              </a:rPr>
              <a:t>Ransomware</a:t>
            </a:r>
            <a:endParaRPr sz="800">
              <a:solidFill>
                <a:srgbClr val="D9D9D9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Char char="●"/>
            </a:pPr>
            <a:r>
              <a:rPr lang="en" sz="800">
                <a:solidFill>
                  <a:srgbClr val="D9D9D9"/>
                </a:solidFill>
              </a:rPr>
              <a:t>https://www.mysonicwall.com/sonicalert/searchresults.aspx?ev=article&amp;id=1054</a:t>
            </a:r>
            <a:endParaRPr sz="800">
              <a:solidFill>
                <a:srgbClr val="D9D9D9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Char char="●"/>
            </a:pPr>
            <a:r>
              <a:rPr lang="en" sz="800">
                <a:solidFill>
                  <a:srgbClr val="D9D9D9"/>
                </a:solidFill>
              </a:rPr>
              <a:t>Cryptominer</a:t>
            </a:r>
            <a:endParaRPr sz="800">
              <a:solidFill>
                <a:srgbClr val="D9D9D9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Char char="●"/>
            </a:pPr>
            <a:r>
              <a:rPr lang="en" sz="800">
                <a:solidFill>
                  <a:srgbClr val="D9D9D9"/>
                </a:solidFill>
              </a:rPr>
              <a:t>https://securitynews.sonicwall.com/xmlpost/sudden-surge-in-android-miner-malware-observed-jan-8-2018/</a:t>
            </a:r>
            <a:endParaRPr sz="800">
              <a:solidFill>
                <a:srgbClr val="D9D9D9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Char char="●"/>
            </a:pPr>
            <a:r>
              <a:rPr lang="en" sz="800">
                <a:solidFill>
                  <a:srgbClr val="D9D9D9"/>
                </a:solidFill>
              </a:rPr>
              <a:t>Banker</a:t>
            </a:r>
            <a:endParaRPr sz="800">
              <a:solidFill>
                <a:srgbClr val="D9D9D9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Char char="●"/>
            </a:pPr>
            <a:r>
              <a:rPr lang="en" sz="800">
                <a:solidFill>
                  <a:srgbClr val="D9D9D9"/>
                </a:solidFill>
              </a:rPr>
              <a:t>https://securitynews.sonicwall.com/xmlpost/sudden-spike-in-slempo-samples-observed-for-android-june-7-2018/</a:t>
            </a:r>
            <a:endParaRPr sz="800">
              <a:solidFill>
                <a:srgbClr val="D9D9D9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Char char="●"/>
            </a:pPr>
            <a:r>
              <a:rPr lang="en" sz="800">
                <a:solidFill>
                  <a:srgbClr val="D9D9D9"/>
                </a:solidFill>
              </a:rPr>
              <a:t>Adware</a:t>
            </a:r>
            <a:endParaRPr sz="800">
              <a:solidFill>
                <a:srgbClr val="D9D9D9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Char char="●"/>
            </a:pPr>
            <a:r>
              <a:rPr lang="en" sz="800">
                <a:solidFill>
                  <a:srgbClr val="D9D9D9"/>
                </a:solidFill>
                <a:uFill>
                  <a:noFill/>
                </a:uFill>
                <a:hlinkClick r:id="rId3"/>
              </a:rPr>
              <a:t>https://securitynews.sonicwall.com/xmlpost/panini-adware-for-android-soaks-network-bandwidth-bad-news-for-users-with-limited-data/</a:t>
            </a:r>
            <a:endParaRPr sz="800">
              <a:solidFill>
                <a:srgbClr val="D9D9D9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Char char="●"/>
            </a:pPr>
            <a:r>
              <a:rPr lang="en" sz="800">
                <a:solidFill>
                  <a:srgbClr val="D9D9D9"/>
                </a:solidFill>
              </a:rPr>
              <a:t>Fake apps</a:t>
            </a:r>
            <a:endParaRPr sz="800">
              <a:solidFill>
                <a:srgbClr val="D9D9D9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Char char="●"/>
            </a:pPr>
            <a:r>
              <a:rPr lang="en" sz="800">
                <a:solidFill>
                  <a:srgbClr val="D9D9D9"/>
                </a:solidFill>
                <a:uFill>
                  <a:noFill/>
                </a:uFill>
                <a:hlinkClick r:id="rId4"/>
              </a:rPr>
              <a:t>https://securitynews.sonicwall.com/xmlpost/fake-fortnite-apps-target-android-gamers/</a:t>
            </a:r>
            <a:endParaRPr sz="800">
              <a:solidFill>
                <a:srgbClr val="D9D9D9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Char char="●"/>
            </a:pPr>
            <a:r>
              <a:rPr lang="en" sz="800">
                <a:solidFill>
                  <a:srgbClr val="D9D9D9"/>
                </a:solidFill>
              </a:rPr>
              <a:t>RAT</a:t>
            </a:r>
            <a:endParaRPr sz="800">
              <a:solidFill>
                <a:srgbClr val="D9D9D9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Char char="●"/>
            </a:pPr>
            <a:r>
              <a:rPr lang="en" sz="800">
                <a:solidFill>
                  <a:srgbClr val="D9D9D9"/>
                </a:solidFill>
              </a:rPr>
              <a:t>https://securitynews.sonicwall.com/xmlpost/trojanized-android-ahmyth-rat-spreads-via-legitimate-apps/</a:t>
            </a:r>
            <a:endParaRPr sz="800">
              <a:solidFill>
                <a:srgbClr val="D9D9D9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Char char="●"/>
            </a:pPr>
            <a:r>
              <a:rPr lang="en" sz="800">
                <a:solidFill>
                  <a:srgbClr val="D9D9D9"/>
                </a:solidFill>
              </a:rPr>
              <a:t>Misc</a:t>
            </a:r>
            <a:endParaRPr sz="800">
              <a:solidFill>
                <a:srgbClr val="D9D9D9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Char char="●"/>
            </a:pPr>
            <a:r>
              <a:rPr lang="en" sz="800">
                <a:solidFill>
                  <a:srgbClr val="D9D9D9"/>
                </a:solidFill>
              </a:rPr>
              <a:t>http://lia.deis.unibo.it/Courses/PMA4DS1617/materiale/seminario/Seminario_mobile_malware.pdf</a:t>
            </a:r>
            <a:endParaRPr sz="8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D9D9D9"/>
              </a:solidFill>
            </a:endParaRPr>
          </a:p>
        </p:txBody>
      </p:sp>
      <p:sp>
        <p:nvSpPr>
          <p:cNvPr id="989" name="Google Shape;989;p113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16"/>
          <p:cNvSpPr txBox="1"/>
          <p:nvPr>
            <p:ph idx="1" type="body"/>
          </p:nvPr>
        </p:nvSpPr>
        <p:spPr>
          <a:xfrm>
            <a:off x="275325" y="711675"/>
            <a:ext cx="8520600" cy="4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High market reach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Fragmentation -</a:t>
            </a:r>
            <a:endParaRPr sz="14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Different manufacturers have their own customized Android skins 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Update release cycle is different from Google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Latest OS version is not on everyone’s devices 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7" name="Google Shape;1007;p116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Why Android ?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17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Why Android ?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3" name="Google Shape;101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00" y="654750"/>
            <a:ext cx="4454700" cy="42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17"/>
          <p:cNvSpPr txBox="1"/>
          <p:nvPr/>
        </p:nvSpPr>
        <p:spPr>
          <a:xfrm>
            <a:off x="1339250" y="4913075"/>
            <a:ext cx="26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7B7B7"/>
                </a:solidFill>
              </a:rPr>
              <a:t>Source: https://developer.android.com/about/dashboards/#Screens</a:t>
            </a:r>
            <a:endParaRPr sz="6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18"/>
          <p:cNvSpPr txBox="1"/>
          <p:nvPr>
            <p:ph idx="1" type="body"/>
          </p:nvPr>
        </p:nvSpPr>
        <p:spPr>
          <a:xfrm>
            <a:off x="275325" y="711675"/>
            <a:ext cx="8520600" cy="4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High market reach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Fragmentation 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Modding encourages rooting -</a:t>
            </a:r>
            <a:endParaRPr sz="14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Popular communities like XDA have custom ROM’s for different versions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Rooted phone lacks safety nets - root access</a:t>
            </a:r>
            <a:endParaRPr sz="14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0" name="Google Shape;1020;p118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Why Android ?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19"/>
          <p:cNvSpPr txBox="1"/>
          <p:nvPr>
            <p:ph idx="1" type="body"/>
          </p:nvPr>
        </p:nvSpPr>
        <p:spPr>
          <a:xfrm>
            <a:off x="275325" y="711675"/>
            <a:ext cx="8520600" cy="4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High market reach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Fragmentation 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Modding encourages rooting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Sideloading apps</a:t>
            </a:r>
            <a:endParaRPr sz="14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6" name="Google Shape;1026;p119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Why Android ?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20"/>
          <p:cNvSpPr txBox="1"/>
          <p:nvPr>
            <p:ph idx="1" type="body"/>
          </p:nvPr>
        </p:nvSpPr>
        <p:spPr>
          <a:xfrm>
            <a:off x="275325" y="711675"/>
            <a:ext cx="8520600" cy="4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Sideloading apps</a:t>
            </a:r>
            <a:endParaRPr sz="14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Disabled by default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Enabling - Allow installation from unknown sources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○"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Install modded apps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Cracked free apps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○"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Customizations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Popular infection vector - 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○"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Spam text messages/email messages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○"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Rogue websites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Multiple third party app stores/websites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○"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Appitalism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○"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Aptoide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-droid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getjar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2" name="Google Shape;1032;p120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Why Android ?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3" name="Google Shape;103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750" y="925325"/>
            <a:ext cx="3099976" cy="22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21"/>
          <p:cNvSpPr txBox="1"/>
          <p:nvPr>
            <p:ph idx="1" type="body"/>
          </p:nvPr>
        </p:nvSpPr>
        <p:spPr>
          <a:xfrm>
            <a:off x="275325" y="711675"/>
            <a:ext cx="8520600" cy="4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High market reach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Fragmentation 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Modding encourages rooting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Sideloading apps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More developer friendly</a:t>
            </a:r>
            <a:endParaRPr sz="14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9" name="Google Shape;1039;p121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Why Android ?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Types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75" y="858675"/>
            <a:ext cx="2915750" cy="354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22"/>
          <p:cNvSpPr txBox="1"/>
          <p:nvPr>
            <p:ph idx="1" type="body"/>
          </p:nvPr>
        </p:nvSpPr>
        <p:spPr>
          <a:xfrm>
            <a:off x="275325" y="711675"/>
            <a:ext cx="8520600" cy="4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Developer friendly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5" name="Google Shape;1045;p122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Why Android ?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23"/>
          <p:cNvSpPr txBox="1"/>
          <p:nvPr>
            <p:ph idx="1" type="body"/>
          </p:nvPr>
        </p:nvSpPr>
        <p:spPr>
          <a:xfrm>
            <a:off x="275325" y="711675"/>
            <a:ext cx="8520600" cy="4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High market reach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Fragmentation 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Modding encourages rooting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Sideloading apps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More developer friendly</a:t>
            </a:r>
            <a:endParaRPr sz="14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Open source</a:t>
            </a:r>
            <a:endParaRPr sz="14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High impact vulnerabilities discovered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Heartbleed - 95% of devices were vulnerable when discovered</a:t>
            </a:r>
            <a:endParaRPr sz="14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1" name="Google Shape;1051;p123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Why Android ?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24"/>
          <p:cNvSpPr txBox="1"/>
          <p:nvPr>
            <p:ph idx="1" type="body"/>
          </p:nvPr>
        </p:nvSpPr>
        <p:spPr>
          <a:xfrm>
            <a:off x="275325" y="711675"/>
            <a:ext cx="8520600" cy="4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Preventing fragmentation - Project Treble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7" name="Google Shape;1057;p124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How is Google solving the malware problem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25"/>
          <p:cNvSpPr txBox="1"/>
          <p:nvPr>
            <p:ph idx="1" type="body"/>
          </p:nvPr>
        </p:nvSpPr>
        <p:spPr>
          <a:xfrm>
            <a:off x="275325" y="711675"/>
            <a:ext cx="8520600" cy="4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Reasons for success: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Choice: Multiple hardware manufacturers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Cost: Varied cost brackets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Regular updates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Modding/customizations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Developer friendly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3" name="Google Shape;1063;p125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Why Android ?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26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Current state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0" name="Google Shape;107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50" y="824500"/>
            <a:ext cx="3634375" cy="230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000" y="824500"/>
            <a:ext cx="2872000" cy="233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6400" y="3325850"/>
            <a:ext cx="3102322" cy="164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650" y="3325849"/>
            <a:ext cx="3008970" cy="16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12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27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Current state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1" name="Google Shape;1081;p127"/>
          <p:cNvSpPr txBox="1"/>
          <p:nvPr/>
        </p:nvSpPr>
        <p:spPr>
          <a:xfrm>
            <a:off x="366250" y="827025"/>
            <a:ext cx="7330800" cy="21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For 2018 - Detected malicious Android samples as high as  </a:t>
            </a:r>
            <a:r>
              <a:rPr lang="en" sz="24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3 million</a:t>
            </a:r>
            <a:endParaRPr sz="24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Android is the most targeted mobile platform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28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Types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87" name="Google Shape;1087;p128"/>
          <p:cNvGrpSpPr/>
          <p:nvPr/>
        </p:nvGrpSpPr>
        <p:grpSpPr>
          <a:xfrm>
            <a:off x="3458213" y="1376350"/>
            <a:ext cx="1037775" cy="1963774"/>
            <a:chOff x="3458213" y="1441125"/>
            <a:chExt cx="1037775" cy="1963774"/>
          </a:xfrm>
        </p:grpSpPr>
        <p:pic>
          <p:nvPicPr>
            <p:cNvPr id="1088" name="Google Shape;1088;p1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8213" y="1441125"/>
              <a:ext cx="1037775" cy="1963774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38100" endA="0" endPos="40000" fadeDir="5400012" kx="0" rotWithShape="0" algn="bl" stA="52999" stPos="0" sy="-100000" ky="0"/>
            </a:effectLst>
          </p:spPr>
        </p:pic>
        <p:pic>
          <p:nvPicPr>
            <p:cNvPr id="1089" name="Google Shape;1089;p1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0153" y="2317050"/>
              <a:ext cx="433910" cy="509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0" name="Google Shape;1090;p128"/>
          <p:cNvSpPr/>
          <p:nvPr/>
        </p:nvSpPr>
        <p:spPr>
          <a:xfrm>
            <a:off x="2400300" y="10814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Contacts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1" name="Google Shape;1091;p128"/>
          <p:cNvSpPr/>
          <p:nvPr/>
        </p:nvSpPr>
        <p:spPr>
          <a:xfrm>
            <a:off x="2084425" y="2327463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Emails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2" name="Google Shape;1092;p128"/>
          <p:cNvSpPr/>
          <p:nvPr/>
        </p:nvSpPr>
        <p:spPr>
          <a:xfrm>
            <a:off x="2500325" y="27642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Files saved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3" name="Google Shape;1093;p128"/>
          <p:cNvSpPr/>
          <p:nvPr/>
        </p:nvSpPr>
        <p:spPr>
          <a:xfrm>
            <a:off x="1747900" y="3190388"/>
            <a:ext cx="12786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Location details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4" name="Google Shape;1094;p128"/>
          <p:cNvSpPr/>
          <p:nvPr/>
        </p:nvSpPr>
        <p:spPr>
          <a:xfrm>
            <a:off x="1963025" y="3616513"/>
            <a:ext cx="14952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Network bandwidth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5" name="Google Shape;1095;p128"/>
          <p:cNvSpPr/>
          <p:nvPr/>
        </p:nvSpPr>
        <p:spPr>
          <a:xfrm>
            <a:off x="249950" y="3167125"/>
            <a:ext cx="1352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Processing power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6" name="Google Shape;1096;p128"/>
          <p:cNvSpPr/>
          <p:nvPr/>
        </p:nvSpPr>
        <p:spPr>
          <a:xfrm>
            <a:off x="2084425" y="15017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SMS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7" name="Google Shape;1097;p128"/>
          <p:cNvSpPr/>
          <p:nvPr/>
        </p:nvSpPr>
        <p:spPr>
          <a:xfrm>
            <a:off x="2479250" y="189070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Calls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8" name="Google Shape;1098;p128"/>
          <p:cNvSpPr/>
          <p:nvPr/>
        </p:nvSpPr>
        <p:spPr>
          <a:xfrm>
            <a:off x="1119075" y="1890700"/>
            <a:ext cx="11151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Microphone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9" name="Google Shape;1099;p128"/>
          <p:cNvSpPr/>
          <p:nvPr/>
        </p:nvSpPr>
        <p:spPr>
          <a:xfrm>
            <a:off x="458225" y="2327475"/>
            <a:ext cx="14073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Connected network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00" name="Google Shape;1100;p128"/>
          <p:cNvSpPr/>
          <p:nvPr/>
        </p:nvSpPr>
        <p:spPr>
          <a:xfrm>
            <a:off x="1140675" y="2764250"/>
            <a:ext cx="11151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Apps installed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01" name="Google Shape;1101;p128"/>
          <p:cNvSpPr/>
          <p:nvPr/>
        </p:nvSpPr>
        <p:spPr>
          <a:xfrm>
            <a:off x="395500" y="3616550"/>
            <a:ext cx="1352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Connected devices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02" name="Google Shape;1102;p128"/>
          <p:cNvSpPr/>
          <p:nvPr/>
        </p:nvSpPr>
        <p:spPr>
          <a:xfrm>
            <a:off x="2121100" y="4101525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Cameras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03" name="Google Shape;1103;p128"/>
          <p:cNvSpPr txBox="1"/>
          <p:nvPr/>
        </p:nvSpPr>
        <p:spPr>
          <a:xfrm>
            <a:off x="4984875" y="1022650"/>
            <a:ext cx="3032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Self propagating</a:t>
            </a:r>
            <a:endParaRPr b="1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4" name="Google Shape;1104;p128"/>
          <p:cNvSpPr txBox="1"/>
          <p:nvPr/>
        </p:nvSpPr>
        <p:spPr>
          <a:xfrm>
            <a:off x="4984875" y="1442950"/>
            <a:ext cx="3032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Infect and search for new victims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29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Types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10" name="Google Shape;1110;p129"/>
          <p:cNvGrpSpPr/>
          <p:nvPr/>
        </p:nvGrpSpPr>
        <p:grpSpPr>
          <a:xfrm>
            <a:off x="3458213" y="1376350"/>
            <a:ext cx="1037775" cy="1963774"/>
            <a:chOff x="3458213" y="1441125"/>
            <a:chExt cx="1037775" cy="1963774"/>
          </a:xfrm>
        </p:grpSpPr>
        <p:pic>
          <p:nvPicPr>
            <p:cNvPr id="1111" name="Google Shape;1111;p1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8213" y="1441125"/>
              <a:ext cx="1037775" cy="1963774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38100" endA="0" endPos="40000" fadeDir="5400012" kx="0" rotWithShape="0" algn="bl" stA="52999" stPos="0" sy="-100000" ky="0"/>
            </a:effectLst>
          </p:spPr>
        </p:pic>
        <p:pic>
          <p:nvPicPr>
            <p:cNvPr id="1112" name="Google Shape;1112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0153" y="2317050"/>
              <a:ext cx="433910" cy="509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3" name="Google Shape;1113;p129"/>
          <p:cNvSpPr/>
          <p:nvPr/>
        </p:nvSpPr>
        <p:spPr>
          <a:xfrm>
            <a:off x="2400300" y="10814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Contacts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14" name="Google Shape;1114;p129"/>
          <p:cNvSpPr/>
          <p:nvPr/>
        </p:nvSpPr>
        <p:spPr>
          <a:xfrm>
            <a:off x="2084425" y="2327463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Emails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15" name="Google Shape;1115;p129"/>
          <p:cNvSpPr/>
          <p:nvPr/>
        </p:nvSpPr>
        <p:spPr>
          <a:xfrm>
            <a:off x="2500325" y="27642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Files saved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16" name="Google Shape;1116;p129"/>
          <p:cNvSpPr/>
          <p:nvPr/>
        </p:nvSpPr>
        <p:spPr>
          <a:xfrm>
            <a:off x="1747900" y="3190388"/>
            <a:ext cx="12786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Location details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17" name="Google Shape;1117;p129"/>
          <p:cNvSpPr/>
          <p:nvPr/>
        </p:nvSpPr>
        <p:spPr>
          <a:xfrm>
            <a:off x="1963025" y="3616513"/>
            <a:ext cx="14952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Network bandwidth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18" name="Google Shape;1118;p129"/>
          <p:cNvSpPr/>
          <p:nvPr/>
        </p:nvSpPr>
        <p:spPr>
          <a:xfrm>
            <a:off x="249950" y="3167125"/>
            <a:ext cx="1352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Processing power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19" name="Google Shape;1119;p129"/>
          <p:cNvSpPr/>
          <p:nvPr/>
        </p:nvSpPr>
        <p:spPr>
          <a:xfrm>
            <a:off x="2084425" y="15017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SMS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0" name="Google Shape;1120;p129"/>
          <p:cNvSpPr/>
          <p:nvPr/>
        </p:nvSpPr>
        <p:spPr>
          <a:xfrm>
            <a:off x="2479250" y="189070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Calls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1" name="Google Shape;1121;p129"/>
          <p:cNvSpPr/>
          <p:nvPr/>
        </p:nvSpPr>
        <p:spPr>
          <a:xfrm>
            <a:off x="1119075" y="1890700"/>
            <a:ext cx="11151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Microphone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2" name="Google Shape;1122;p129"/>
          <p:cNvSpPr/>
          <p:nvPr/>
        </p:nvSpPr>
        <p:spPr>
          <a:xfrm>
            <a:off x="458225" y="2327475"/>
            <a:ext cx="14073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Connected network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3" name="Google Shape;1123;p129"/>
          <p:cNvSpPr/>
          <p:nvPr/>
        </p:nvSpPr>
        <p:spPr>
          <a:xfrm>
            <a:off x="1140675" y="2764250"/>
            <a:ext cx="11151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Apps installed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4" name="Google Shape;1124;p129"/>
          <p:cNvSpPr/>
          <p:nvPr/>
        </p:nvSpPr>
        <p:spPr>
          <a:xfrm>
            <a:off x="395500" y="3616550"/>
            <a:ext cx="1352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Connected devices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5" name="Google Shape;1125;p129"/>
          <p:cNvSpPr/>
          <p:nvPr/>
        </p:nvSpPr>
        <p:spPr>
          <a:xfrm>
            <a:off x="2121100" y="4101525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Cameras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6" name="Google Shape;1126;p129"/>
          <p:cNvSpPr txBox="1"/>
          <p:nvPr/>
        </p:nvSpPr>
        <p:spPr>
          <a:xfrm>
            <a:off x="4984875" y="1022650"/>
            <a:ext cx="3032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Fake Apps</a:t>
            </a:r>
            <a:endParaRPr b="1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7" name="Google Shape;1127;p129"/>
          <p:cNvSpPr txBox="1"/>
          <p:nvPr/>
        </p:nvSpPr>
        <p:spPr>
          <a:xfrm>
            <a:off x="4984875" y="1442950"/>
            <a:ext cx="3032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Outer shell - Masquerades popular apps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Internal code - anything malicious goes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30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Types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3" name="Google Shape;113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50" y="924650"/>
            <a:ext cx="3518600" cy="19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451" y="3021275"/>
            <a:ext cx="3518600" cy="1948034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30"/>
          <p:cNvSpPr/>
          <p:nvPr/>
        </p:nvSpPr>
        <p:spPr>
          <a:xfrm>
            <a:off x="4299050" y="1872025"/>
            <a:ext cx="326100" cy="23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6" name="Google Shape;1136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0500" y="756600"/>
            <a:ext cx="2566499" cy="20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30"/>
          <p:cNvSpPr/>
          <p:nvPr/>
        </p:nvSpPr>
        <p:spPr>
          <a:xfrm rot="2702237">
            <a:off x="4253983" y="2635570"/>
            <a:ext cx="326047" cy="23673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31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Types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3" name="Google Shape;1143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65075"/>
            <a:ext cx="6577650" cy="360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Types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075"/>
            <a:ext cx="8839198" cy="3283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32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Basics concepts for Android malware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9" name="Google Shape;1149;p132"/>
          <p:cNvSpPr txBox="1"/>
          <p:nvPr/>
        </p:nvSpPr>
        <p:spPr>
          <a:xfrm>
            <a:off x="311700" y="906800"/>
            <a:ext cx="7590600" cy="3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Permissions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Bind_Accessibility_Service - Intention was to make things easier for Disabled people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Malware can use this to present an overlay on the screen 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Malware can capture sensitive things like - app running on the screen currently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0" name="Google Shape;1150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63" y="1855275"/>
            <a:ext cx="26193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850" y="2066059"/>
            <a:ext cx="4612526" cy="12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Types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8" name="Google Shape;178;p25"/>
          <p:cNvGrpSpPr/>
          <p:nvPr/>
        </p:nvGrpSpPr>
        <p:grpSpPr>
          <a:xfrm>
            <a:off x="3458213" y="1376350"/>
            <a:ext cx="1037775" cy="1963774"/>
            <a:chOff x="3458213" y="1441125"/>
            <a:chExt cx="1037775" cy="1963774"/>
          </a:xfrm>
        </p:grpSpPr>
        <p:pic>
          <p:nvPicPr>
            <p:cNvPr id="179" name="Google Shape;179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8213" y="1441125"/>
              <a:ext cx="1037775" cy="1963774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38100" endA="0" endPos="40000" fadeDir="5400012" kx="0" rotWithShape="0" algn="bl" stA="52999" stPos="0" sy="-100000" ky="0"/>
            </a:effectLst>
          </p:spPr>
        </p:pic>
        <p:pic>
          <p:nvPicPr>
            <p:cNvPr id="180" name="Google Shape;18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0153" y="2317050"/>
              <a:ext cx="433910" cy="509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" name="Google Shape;181;p25"/>
          <p:cNvSpPr/>
          <p:nvPr/>
        </p:nvSpPr>
        <p:spPr>
          <a:xfrm>
            <a:off x="2400300" y="10814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Contacts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2" name="Google Shape;182;p25"/>
          <p:cNvSpPr/>
          <p:nvPr/>
        </p:nvSpPr>
        <p:spPr>
          <a:xfrm>
            <a:off x="2084425" y="2327463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Emails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3" name="Google Shape;183;p25"/>
          <p:cNvSpPr/>
          <p:nvPr/>
        </p:nvSpPr>
        <p:spPr>
          <a:xfrm>
            <a:off x="2500325" y="27642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Files saved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1747900" y="3190388"/>
            <a:ext cx="12786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Location details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1963025" y="3616513"/>
            <a:ext cx="14952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Network bandwidth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6" name="Google Shape;186;p25"/>
          <p:cNvSpPr/>
          <p:nvPr/>
        </p:nvSpPr>
        <p:spPr>
          <a:xfrm>
            <a:off x="249950" y="3167125"/>
            <a:ext cx="1352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Processing power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7" name="Google Shape;187;p25"/>
          <p:cNvSpPr/>
          <p:nvPr/>
        </p:nvSpPr>
        <p:spPr>
          <a:xfrm>
            <a:off x="2084425" y="15017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SMS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8" name="Google Shape;188;p25"/>
          <p:cNvSpPr/>
          <p:nvPr/>
        </p:nvSpPr>
        <p:spPr>
          <a:xfrm>
            <a:off x="2479250" y="189070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Calls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1119075" y="1890700"/>
            <a:ext cx="11151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Microphone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458225" y="2327475"/>
            <a:ext cx="14073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Connected network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1140675" y="2764250"/>
            <a:ext cx="11151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Apps installed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395500" y="3616550"/>
            <a:ext cx="1352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Connected devices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3" name="Google Shape;193;p25"/>
          <p:cNvSpPr/>
          <p:nvPr/>
        </p:nvSpPr>
        <p:spPr>
          <a:xfrm>
            <a:off x="2121100" y="4101525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Cameras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4984875" y="1022650"/>
            <a:ext cx="3032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Ransomware</a:t>
            </a:r>
            <a:endParaRPr b="1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4984875" y="1442950"/>
            <a:ext cx="3032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Takes something as hostage in exchange of money/crypto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Locks the device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Encrypts files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Bluffs 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Types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250" y="865075"/>
            <a:ext cx="2418968" cy="41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865075"/>
            <a:ext cx="2417194" cy="41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Types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8" name="Google Shape;208;p27"/>
          <p:cNvGrpSpPr/>
          <p:nvPr/>
        </p:nvGrpSpPr>
        <p:grpSpPr>
          <a:xfrm>
            <a:off x="3458213" y="1376350"/>
            <a:ext cx="1037775" cy="1963774"/>
            <a:chOff x="3458213" y="1441125"/>
            <a:chExt cx="1037775" cy="1963774"/>
          </a:xfrm>
        </p:grpSpPr>
        <p:pic>
          <p:nvPicPr>
            <p:cNvPr id="209" name="Google Shape;209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8213" y="1441125"/>
              <a:ext cx="1037775" cy="1963774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38100" endA="0" endPos="40000" fadeDir="5400012" kx="0" rotWithShape="0" algn="bl" stA="52999" stPos="0" sy="-100000" ky="0"/>
            </a:effectLst>
          </p:spPr>
        </p:pic>
        <p:pic>
          <p:nvPicPr>
            <p:cNvPr id="210" name="Google Shape;21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0153" y="2317050"/>
              <a:ext cx="433910" cy="509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27"/>
          <p:cNvSpPr/>
          <p:nvPr/>
        </p:nvSpPr>
        <p:spPr>
          <a:xfrm>
            <a:off x="2400300" y="10814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Contacts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2" name="Google Shape;212;p27"/>
          <p:cNvSpPr/>
          <p:nvPr/>
        </p:nvSpPr>
        <p:spPr>
          <a:xfrm>
            <a:off x="2084425" y="2327463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Emails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3" name="Google Shape;213;p27"/>
          <p:cNvSpPr/>
          <p:nvPr/>
        </p:nvSpPr>
        <p:spPr>
          <a:xfrm>
            <a:off x="2500325" y="27642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Files saved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4" name="Google Shape;214;p27"/>
          <p:cNvSpPr/>
          <p:nvPr/>
        </p:nvSpPr>
        <p:spPr>
          <a:xfrm>
            <a:off x="1747900" y="3190388"/>
            <a:ext cx="12786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Location details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1963025" y="3616513"/>
            <a:ext cx="14952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Network bandwidth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249950" y="3167125"/>
            <a:ext cx="1352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Processing power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7" name="Google Shape;217;p27"/>
          <p:cNvSpPr/>
          <p:nvPr/>
        </p:nvSpPr>
        <p:spPr>
          <a:xfrm>
            <a:off x="2084425" y="15017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SMS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8" name="Google Shape;218;p27"/>
          <p:cNvSpPr/>
          <p:nvPr/>
        </p:nvSpPr>
        <p:spPr>
          <a:xfrm>
            <a:off x="2479250" y="189070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Calls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9" name="Google Shape;219;p27"/>
          <p:cNvSpPr/>
          <p:nvPr/>
        </p:nvSpPr>
        <p:spPr>
          <a:xfrm>
            <a:off x="1119075" y="1890700"/>
            <a:ext cx="11151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Microphone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458225" y="2327475"/>
            <a:ext cx="14073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Connected network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1140675" y="2764250"/>
            <a:ext cx="11151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Apps installed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395500" y="3616550"/>
            <a:ext cx="1352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Connected devices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2121100" y="4101525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Cameras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4984875" y="1022650"/>
            <a:ext cx="3032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Crypto-miners</a:t>
            </a:r>
            <a:endParaRPr b="1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4984875" y="1442950"/>
            <a:ext cx="3032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Steals the processing power of devices to mine cryptocurrency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Types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850" y="818025"/>
            <a:ext cx="2290750" cy="407245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75" y="818025"/>
            <a:ext cx="1986000" cy="28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Types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75" y="712675"/>
            <a:ext cx="4431656" cy="412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Types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4" name="Google Shape;244;p30"/>
          <p:cNvGrpSpPr/>
          <p:nvPr/>
        </p:nvGrpSpPr>
        <p:grpSpPr>
          <a:xfrm>
            <a:off x="3458213" y="1376350"/>
            <a:ext cx="1037775" cy="1963774"/>
            <a:chOff x="3458213" y="1441125"/>
            <a:chExt cx="1037775" cy="1963774"/>
          </a:xfrm>
        </p:grpSpPr>
        <p:pic>
          <p:nvPicPr>
            <p:cNvPr id="245" name="Google Shape;24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8213" y="1441125"/>
              <a:ext cx="1037775" cy="1963774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38100" endA="0" endPos="40000" fadeDir="5400012" kx="0" rotWithShape="0" algn="bl" stA="52999" stPos="0" sy="-100000" ky="0"/>
            </a:effectLst>
          </p:spPr>
        </p:pic>
        <p:pic>
          <p:nvPicPr>
            <p:cNvPr id="246" name="Google Shape;24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0153" y="2317050"/>
              <a:ext cx="433910" cy="509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" name="Google Shape;247;p30"/>
          <p:cNvSpPr/>
          <p:nvPr/>
        </p:nvSpPr>
        <p:spPr>
          <a:xfrm>
            <a:off x="2400300" y="10814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Contacts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8" name="Google Shape;248;p30"/>
          <p:cNvSpPr/>
          <p:nvPr/>
        </p:nvSpPr>
        <p:spPr>
          <a:xfrm>
            <a:off x="2084425" y="2327463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Emails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9" name="Google Shape;249;p30"/>
          <p:cNvSpPr/>
          <p:nvPr/>
        </p:nvSpPr>
        <p:spPr>
          <a:xfrm>
            <a:off x="2500325" y="27642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Files saved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0" name="Google Shape;250;p30"/>
          <p:cNvSpPr/>
          <p:nvPr/>
        </p:nvSpPr>
        <p:spPr>
          <a:xfrm>
            <a:off x="1747900" y="3190388"/>
            <a:ext cx="12786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Location details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1" name="Google Shape;251;p30"/>
          <p:cNvSpPr/>
          <p:nvPr/>
        </p:nvSpPr>
        <p:spPr>
          <a:xfrm>
            <a:off x="1963025" y="3616513"/>
            <a:ext cx="14952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Network bandwidth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2" name="Google Shape;252;p30"/>
          <p:cNvSpPr/>
          <p:nvPr/>
        </p:nvSpPr>
        <p:spPr>
          <a:xfrm>
            <a:off x="249950" y="3167125"/>
            <a:ext cx="1352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Processing power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3" name="Google Shape;253;p30"/>
          <p:cNvSpPr/>
          <p:nvPr/>
        </p:nvSpPr>
        <p:spPr>
          <a:xfrm>
            <a:off x="2084425" y="15017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SMS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2479250" y="189070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Calls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5" name="Google Shape;255;p30"/>
          <p:cNvSpPr/>
          <p:nvPr/>
        </p:nvSpPr>
        <p:spPr>
          <a:xfrm>
            <a:off x="1119075" y="1890700"/>
            <a:ext cx="11151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Microphone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458225" y="2327475"/>
            <a:ext cx="14073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Connected network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7" name="Google Shape;257;p30"/>
          <p:cNvSpPr/>
          <p:nvPr/>
        </p:nvSpPr>
        <p:spPr>
          <a:xfrm>
            <a:off x="1140675" y="2764250"/>
            <a:ext cx="11151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Apps installed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8" name="Google Shape;258;p30"/>
          <p:cNvSpPr/>
          <p:nvPr/>
        </p:nvSpPr>
        <p:spPr>
          <a:xfrm>
            <a:off x="395500" y="3616550"/>
            <a:ext cx="1352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Connected devices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9" name="Google Shape;259;p30"/>
          <p:cNvSpPr/>
          <p:nvPr/>
        </p:nvSpPr>
        <p:spPr>
          <a:xfrm>
            <a:off x="2121100" y="4101525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Cameras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4984875" y="1022650"/>
            <a:ext cx="3032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Bankers</a:t>
            </a:r>
            <a:endParaRPr b="1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4984875" y="1442950"/>
            <a:ext cx="3032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Target banking apps and steal credentials, credit card details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Monitor apps being used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Shows overlays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Steal 2FA tokens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Types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700" y="904275"/>
            <a:ext cx="6073125" cy="13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75" y="904275"/>
            <a:ext cx="2293199" cy="4114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2700" y="2804275"/>
            <a:ext cx="4810775" cy="18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18100" y="911375"/>
            <a:ext cx="7330800" cy="23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These are my views/opinions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The approach is just ONE of the many different possible approaches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This does not cover the entire realm of Mobile malware space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Live malware will be used in the session - Please be careful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Types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5" name="Google Shape;275;p32"/>
          <p:cNvGrpSpPr/>
          <p:nvPr/>
        </p:nvGrpSpPr>
        <p:grpSpPr>
          <a:xfrm>
            <a:off x="3458213" y="1376350"/>
            <a:ext cx="1037775" cy="1963774"/>
            <a:chOff x="3458213" y="1441125"/>
            <a:chExt cx="1037775" cy="1963774"/>
          </a:xfrm>
        </p:grpSpPr>
        <p:pic>
          <p:nvPicPr>
            <p:cNvPr id="276" name="Google Shape;276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8213" y="1441125"/>
              <a:ext cx="1037775" cy="1963774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38100" endA="0" endPos="40000" fadeDir="5400012" kx="0" rotWithShape="0" algn="bl" stA="52999" stPos="0" sy="-100000" ky="0"/>
            </a:effectLst>
          </p:spPr>
        </p:pic>
        <p:pic>
          <p:nvPicPr>
            <p:cNvPr id="277" name="Google Shape;277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0153" y="2317050"/>
              <a:ext cx="433910" cy="509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8" name="Google Shape;278;p32"/>
          <p:cNvSpPr/>
          <p:nvPr/>
        </p:nvSpPr>
        <p:spPr>
          <a:xfrm>
            <a:off x="2400300" y="10814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Contacts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2084425" y="2327463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Emails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2500325" y="27642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Files saved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1747900" y="3190388"/>
            <a:ext cx="12786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Location details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1963025" y="3616513"/>
            <a:ext cx="14952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Network bandwidth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249950" y="3167125"/>
            <a:ext cx="1352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Processing power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2084425" y="15017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SMS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2479250" y="189070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Calls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1119075" y="1890700"/>
            <a:ext cx="11151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Microphone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458225" y="2327475"/>
            <a:ext cx="14073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Connected network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1140675" y="2764250"/>
            <a:ext cx="11151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Apps installed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395500" y="3616550"/>
            <a:ext cx="1352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Connected devices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2121100" y="4101525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Cameras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4984875" y="1022650"/>
            <a:ext cx="3032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Adware</a:t>
            </a:r>
            <a:endParaRPr b="1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32"/>
          <p:cNvSpPr txBox="1"/>
          <p:nvPr/>
        </p:nvSpPr>
        <p:spPr>
          <a:xfrm>
            <a:off x="4984875" y="1442950"/>
            <a:ext cx="3032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Show pop-up ads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Sometimes cover the entire screen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tricks to get clicks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Nuisance rather than malicious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Types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450" y="712675"/>
            <a:ext cx="2039611" cy="35719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9" name="Google Shape;2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008" y="712675"/>
            <a:ext cx="4353493" cy="357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Types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5" name="Google Shape;305;p34"/>
          <p:cNvGrpSpPr/>
          <p:nvPr/>
        </p:nvGrpSpPr>
        <p:grpSpPr>
          <a:xfrm>
            <a:off x="3458213" y="1376350"/>
            <a:ext cx="1037775" cy="1963774"/>
            <a:chOff x="3458213" y="1441125"/>
            <a:chExt cx="1037775" cy="1963774"/>
          </a:xfrm>
        </p:grpSpPr>
        <p:pic>
          <p:nvPicPr>
            <p:cNvPr id="306" name="Google Shape;306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8213" y="1441125"/>
              <a:ext cx="1037775" cy="1963774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38100" endA="0" endPos="40000" fadeDir="5400012" kx="0" rotWithShape="0" algn="bl" stA="52999" stPos="0" sy="-100000" ky="0"/>
            </a:effectLst>
          </p:spPr>
        </p:pic>
        <p:pic>
          <p:nvPicPr>
            <p:cNvPr id="307" name="Google Shape;307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0153" y="2317050"/>
              <a:ext cx="433910" cy="509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p34"/>
          <p:cNvSpPr/>
          <p:nvPr/>
        </p:nvSpPr>
        <p:spPr>
          <a:xfrm>
            <a:off x="2400300" y="10814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Contacts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9" name="Google Shape;309;p34"/>
          <p:cNvSpPr/>
          <p:nvPr/>
        </p:nvSpPr>
        <p:spPr>
          <a:xfrm>
            <a:off x="2084425" y="2327463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Emails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2500325" y="27642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Files saved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1" name="Google Shape;311;p34"/>
          <p:cNvSpPr/>
          <p:nvPr/>
        </p:nvSpPr>
        <p:spPr>
          <a:xfrm>
            <a:off x="1747900" y="3190388"/>
            <a:ext cx="12786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Location details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2" name="Google Shape;312;p34"/>
          <p:cNvSpPr/>
          <p:nvPr/>
        </p:nvSpPr>
        <p:spPr>
          <a:xfrm>
            <a:off x="1963025" y="3616513"/>
            <a:ext cx="14952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Network bandwidth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3" name="Google Shape;313;p34"/>
          <p:cNvSpPr/>
          <p:nvPr/>
        </p:nvSpPr>
        <p:spPr>
          <a:xfrm>
            <a:off x="249950" y="3167125"/>
            <a:ext cx="1352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Processing power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4" name="Google Shape;314;p34"/>
          <p:cNvSpPr/>
          <p:nvPr/>
        </p:nvSpPr>
        <p:spPr>
          <a:xfrm>
            <a:off x="2084425" y="15017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SMS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5" name="Google Shape;315;p34"/>
          <p:cNvSpPr/>
          <p:nvPr/>
        </p:nvSpPr>
        <p:spPr>
          <a:xfrm>
            <a:off x="2479250" y="189070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Calls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6" name="Google Shape;316;p34"/>
          <p:cNvSpPr/>
          <p:nvPr/>
        </p:nvSpPr>
        <p:spPr>
          <a:xfrm>
            <a:off x="1119075" y="1890700"/>
            <a:ext cx="11151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Microphone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7" name="Google Shape;317;p34"/>
          <p:cNvSpPr/>
          <p:nvPr/>
        </p:nvSpPr>
        <p:spPr>
          <a:xfrm>
            <a:off x="458225" y="2327475"/>
            <a:ext cx="14073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Connected network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8" name="Google Shape;318;p34"/>
          <p:cNvSpPr/>
          <p:nvPr/>
        </p:nvSpPr>
        <p:spPr>
          <a:xfrm>
            <a:off x="1140675" y="2764250"/>
            <a:ext cx="11151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Apps installed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9" name="Google Shape;319;p34"/>
          <p:cNvSpPr/>
          <p:nvPr/>
        </p:nvSpPr>
        <p:spPr>
          <a:xfrm>
            <a:off x="395500" y="3616550"/>
            <a:ext cx="1352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Connected devices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0" name="Google Shape;320;p34"/>
          <p:cNvSpPr/>
          <p:nvPr/>
        </p:nvSpPr>
        <p:spPr>
          <a:xfrm>
            <a:off x="2121100" y="4101525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Cameras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1" name="Google Shape;321;p34"/>
          <p:cNvSpPr txBox="1"/>
          <p:nvPr/>
        </p:nvSpPr>
        <p:spPr>
          <a:xfrm>
            <a:off x="4984875" y="1022650"/>
            <a:ext cx="3323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Remote Administrator Tool (RAT)</a:t>
            </a:r>
            <a:endParaRPr b="1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34"/>
          <p:cNvSpPr txBox="1"/>
          <p:nvPr/>
        </p:nvSpPr>
        <p:spPr>
          <a:xfrm>
            <a:off x="4984875" y="1442950"/>
            <a:ext cx="3032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Can control different functions of the device remotely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Types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65075"/>
            <a:ext cx="5777601" cy="22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Types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4" name="Google Shape;3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88875"/>
            <a:ext cx="5286900" cy="389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Types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88875"/>
            <a:ext cx="3916116" cy="41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116" y="788875"/>
            <a:ext cx="3903704" cy="41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Types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Google Shape;3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88875"/>
            <a:ext cx="3909556" cy="41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156" y="788875"/>
            <a:ext cx="3852692" cy="412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Types of Android Malware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" name="Google Shape;3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153" y="2252275"/>
            <a:ext cx="433910" cy="5093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55" name="Google Shape;355;p39"/>
          <p:cNvGrpSpPr/>
          <p:nvPr/>
        </p:nvGrpSpPr>
        <p:grpSpPr>
          <a:xfrm>
            <a:off x="3458213" y="1376350"/>
            <a:ext cx="1037775" cy="1963774"/>
            <a:chOff x="3458213" y="1441125"/>
            <a:chExt cx="1037775" cy="1963774"/>
          </a:xfrm>
        </p:grpSpPr>
        <p:pic>
          <p:nvPicPr>
            <p:cNvPr id="356" name="Google Shape;356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58213" y="1441125"/>
              <a:ext cx="1037775" cy="1963774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38100" endA="0" endPos="40000" fadeDir="5400012" kx="0" rotWithShape="0" algn="bl" stA="52999" stPos="0" sy="-100000" ky="0"/>
            </a:effectLst>
          </p:spPr>
        </p:pic>
        <p:pic>
          <p:nvPicPr>
            <p:cNvPr id="357" name="Google Shape;357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60153" y="2317050"/>
              <a:ext cx="433910" cy="509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8" name="Google Shape;358;p39"/>
          <p:cNvSpPr/>
          <p:nvPr/>
        </p:nvSpPr>
        <p:spPr>
          <a:xfrm>
            <a:off x="2482150" y="10814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Spyware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9" name="Google Shape;359;p39"/>
          <p:cNvSpPr/>
          <p:nvPr/>
        </p:nvSpPr>
        <p:spPr>
          <a:xfrm>
            <a:off x="1940600" y="1564850"/>
            <a:ext cx="11571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Ransomware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0" name="Google Shape;360;p39"/>
          <p:cNvSpPr/>
          <p:nvPr/>
        </p:nvSpPr>
        <p:spPr>
          <a:xfrm>
            <a:off x="4496000" y="10814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Adware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4811825" y="1531775"/>
            <a:ext cx="10788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Crypto-miner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2" name="Google Shape;362;p39"/>
          <p:cNvSpPr/>
          <p:nvPr/>
        </p:nvSpPr>
        <p:spPr>
          <a:xfrm>
            <a:off x="2261225" y="2048275"/>
            <a:ext cx="11103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SMS subscribers 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3" name="Google Shape;363;p39"/>
          <p:cNvSpPr/>
          <p:nvPr/>
        </p:nvSpPr>
        <p:spPr>
          <a:xfrm>
            <a:off x="4582700" y="2048275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RAT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4" name="Google Shape;364;p39"/>
          <p:cNvSpPr/>
          <p:nvPr/>
        </p:nvSpPr>
        <p:spPr>
          <a:xfrm>
            <a:off x="2037700" y="2486625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Fake Apps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5" name="Google Shape;365;p39"/>
          <p:cNvSpPr/>
          <p:nvPr/>
        </p:nvSpPr>
        <p:spPr>
          <a:xfrm>
            <a:off x="4872275" y="2486625"/>
            <a:ext cx="11103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Self Propagating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6" name="Google Shape;366;p39"/>
          <p:cNvSpPr/>
          <p:nvPr/>
        </p:nvSpPr>
        <p:spPr>
          <a:xfrm>
            <a:off x="2449825" y="2924975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Bankers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7" name="Google Shape;367;p39"/>
          <p:cNvSpPr/>
          <p:nvPr/>
        </p:nvSpPr>
        <p:spPr>
          <a:xfrm>
            <a:off x="4669575" y="2924975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State sponsored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Analysis approach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40"/>
          <p:cNvSpPr txBox="1"/>
          <p:nvPr/>
        </p:nvSpPr>
        <p:spPr>
          <a:xfrm>
            <a:off x="311700" y="906800"/>
            <a:ext cx="332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Static Analysis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Analyze code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Output - High level idea of functions in the malware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3954525" y="906800"/>
            <a:ext cx="332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Dynamic</a:t>
            </a: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 Analysis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Analyze the behavior of the app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Output - Gives us an idea of what the malware actually does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40"/>
          <p:cNvSpPr txBox="1"/>
          <p:nvPr/>
        </p:nvSpPr>
        <p:spPr>
          <a:xfrm>
            <a:off x="374625" y="2106850"/>
            <a:ext cx="3321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Network Investigation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Investigate app contents with other apps 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Output - Understand the bigger picture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In this session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81" name="Google Shape;381;p41"/>
          <p:cNvGrpSpPr/>
          <p:nvPr/>
        </p:nvGrpSpPr>
        <p:grpSpPr>
          <a:xfrm>
            <a:off x="1983071" y="1710476"/>
            <a:ext cx="2385525" cy="2076592"/>
            <a:chOff x="2364250" y="1152325"/>
            <a:chExt cx="2694900" cy="2634600"/>
          </a:xfrm>
        </p:grpSpPr>
        <p:sp>
          <p:nvSpPr>
            <p:cNvPr id="382" name="Google Shape;382;p41"/>
            <p:cNvSpPr/>
            <p:nvPr/>
          </p:nvSpPr>
          <p:spPr>
            <a:xfrm>
              <a:off x="2364250" y="1152325"/>
              <a:ext cx="2694900" cy="2634600"/>
            </a:xfrm>
            <a:prstGeom prst="cube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1"/>
            <p:cNvSpPr txBox="1"/>
            <p:nvPr/>
          </p:nvSpPr>
          <p:spPr>
            <a:xfrm>
              <a:off x="2549648" y="2551267"/>
              <a:ext cx="1839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0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Static Analysis</a:t>
              </a:r>
              <a:endParaRPr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84" name="Google Shape;384;p41"/>
          <p:cNvSpPr/>
          <p:nvPr/>
        </p:nvSpPr>
        <p:spPr>
          <a:xfrm>
            <a:off x="4428896" y="2341450"/>
            <a:ext cx="1591500" cy="1445400"/>
          </a:xfrm>
          <a:prstGeom prst="cube">
            <a:avLst>
              <a:gd fmla="val 2500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1"/>
          <p:cNvSpPr/>
          <p:nvPr/>
        </p:nvSpPr>
        <p:spPr>
          <a:xfrm>
            <a:off x="6137600" y="2341450"/>
            <a:ext cx="1591500" cy="1445400"/>
          </a:xfrm>
          <a:prstGeom prst="cube">
            <a:avLst>
              <a:gd fmla="val 25000" name="adj"/>
            </a:avLst>
          </a:prstGeom>
          <a:solidFill>
            <a:srgbClr val="8520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1"/>
          <p:cNvSpPr/>
          <p:nvPr/>
        </p:nvSpPr>
        <p:spPr>
          <a:xfrm>
            <a:off x="311700" y="2341450"/>
            <a:ext cx="1591500" cy="1445400"/>
          </a:xfrm>
          <a:prstGeom prst="cube">
            <a:avLst>
              <a:gd fmla="val 25000" name="adj"/>
            </a:avLst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1"/>
          <p:cNvSpPr txBox="1"/>
          <p:nvPr/>
        </p:nvSpPr>
        <p:spPr>
          <a:xfrm>
            <a:off x="429675" y="2949975"/>
            <a:ext cx="1076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Basic concepts of Android apk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41"/>
          <p:cNvSpPr txBox="1"/>
          <p:nvPr/>
        </p:nvSpPr>
        <p:spPr>
          <a:xfrm>
            <a:off x="4456300" y="2949975"/>
            <a:ext cx="13206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Dynamic Analysis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41"/>
          <p:cNvSpPr txBox="1"/>
          <p:nvPr/>
        </p:nvSpPr>
        <p:spPr>
          <a:xfrm>
            <a:off x="6105375" y="2949975"/>
            <a:ext cx="13206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Network Investigation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41"/>
          <p:cNvSpPr/>
          <p:nvPr/>
        </p:nvSpPr>
        <p:spPr>
          <a:xfrm>
            <a:off x="7863550" y="2808450"/>
            <a:ext cx="900900" cy="939000"/>
          </a:xfrm>
          <a:prstGeom prst="cube">
            <a:avLst>
              <a:gd fmla="val 25000" name="adj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1"/>
          <p:cNvSpPr txBox="1"/>
          <p:nvPr/>
        </p:nvSpPr>
        <p:spPr>
          <a:xfrm>
            <a:off x="7983050" y="3101100"/>
            <a:ext cx="5118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Misc</a:t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About me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311700" y="807275"/>
            <a:ext cx="78906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Anish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Malware Researcher @ SonicWall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Twitter - twitter.com/skeptre_void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Email - apatil@sonicwall.com, skeptre@gmail.com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2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Basics concepts for Android malware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353825" y="912075"/>
            <a:ext cx="4245900" cy="2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Permissions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Services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Receivers (Broadcast Receivers)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Intents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Android files structure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Android manifest file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Classes.dex file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3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Basics concepts for Android malware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p43"/>
          <p:cNvSpPr txBox="1"/>
          <p:nvPr/>
        </p:nvSpPr>
        <p:spPr>
          <a:xfrm>
            <a:off x="311700" y="906800"/>
            <a:ext cx="7590600" cy="3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Permissions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Permission-based access control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Apps have to ask permission from the user in order to access sensitive data and functionalities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Permissions are specified in AndroidManifest.xml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4" name="Google Shape;4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450" y="1875000"/>
            <a:ext cx="1464676" cy="2231501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5" name="Google Shape;4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900" y="1875000"/>
            <a:ext cx="1407362" cy="22315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Basics concepts for Android malware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44"/>
          <p:cNvSpPr txBox="1"/>
          <p:nvPr/>
        </p:nvSpPr>
        <p:spPr>
          <a:xfrm>
            <a:off x="311700" y="906800"/>
            <a:ext cx="7590600" cy="3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Permissions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Classified based on the risk - towards system, user privacy and other apps :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Normal - little to no risk (GET_ACCOUNTS)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Signature - app that requests for the permission should be signed by the same certificate as the app that defines this permission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Dangerous - gets access to user data or some control over the device (READ_ SMS,  CAMERA) - Explicitly verified from the user</a:t>
            </a:r>
            <a:endParaRPr sz="12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SignatureorSystem - granted to apps that are part of the system-image or signed with same key as the app that declared this permission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LInk : https://developer.android.com/guide/topics/permissions/overview#permission-groups</a:t>
            </a:r>
            <a:endParaRPr sz="9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5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Basics concepts for Android malware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45"/>
          <p:cNvSpPr txBox="1"/>
          <p:nvPr/>
        </p:nvSpPr>
        <p:spPr>
          <a:xfrm>
            <a:off x="311700" y="906800"/>
            <a:ext cx="7590600" cy="4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Link : https://developer.android.com/guide/topics/permissions/overview#permission-groups</a:t>
            </a:r>
            <a:endParaRPr sz="9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8" name="Google Shape;4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26" y="712675"/>
            <a:ext cx="3398775" cy="38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32800" cy="36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925" y="152400"/>
            <a:ext cx="2380375" cy="9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1800" y="152400"/>
            <a:ext cx="2975350" cy="34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6"/>
          <p:cNvSpPr txBox="1"/>
          <p:nvPr/>
        </p:nvSpPr>
        <p:spPr>
          <a:xfrm>
            <a:off x="265775" y="4131650"/>
            <a:ext cx="1019100" cy="353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Spyware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46"/>
          <p:cNvSpPr txBox="1"/>
          <p:nvPr/>
        </p:nvSpPr>
        <p:spPr>
          <a:xfrm>
            <a:off x="3466175" y="4131650"/>
            <a:ext cx="1019100" cy="353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Adware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46"/>
          <p:cNvSpPr txBox="1"/>
          <p:nvPr/>
        </p:nvSpPr>
        <p:spPr>
          <a:xfrm>
            <a:off x="6133175" y="4131650"/>
            <a:ext cx="1019100" cy="353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Clean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7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Basics concepts for Android malware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47"/>
          <p:cNvSpPr txBox="1"/>
          <p:nvPr/>
        </p:nvSpPr>
        <p:spPr>
          <a:xfrm>
            <a:off x="311700" y="906800"/>
            <a:ext cx="7590600" cy="3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Permissions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Add_Device_Admin - mainly created for enterprise apps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An enterprise Email app - can enforce password policies, remotely wipe devices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A device monitoring app that prevents using other apps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5" name="Google Shape;435;p47"/>
          <p:cNvPicPr preferRelativeResize="0"/>
          <p:nvPr/>
        </p:nvPicPr>
        <p:blipFill rotWithShape="1">
          <a:blip r:embed="rId3">
            <a:alphaModFix/>
          </a:blip>
          <a:srcRect b="0" l="0" r="66623" t="0"/>
          <a:stretch/>
        </p:blipFill>
        <p:spPr>
          <a:xfrm>
            <a:off x="453900" y="1779075"/>
            <a:ext cx="1842750" cy="31012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6" name="Google Shape;43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0650" y="1814600"/>
            <a:ext cx="1744448" cy="31012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7" name="Google Shape;43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375" y="1814601"/>
            <a:ext cx="2007914" cy="3101276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8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Basics concepts for Android malware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48"/>
          <p:cNvSpPr txBox="1"/>
          <p:nvPr/>
        </p:nvSpPr>
        <p:spPr>
          <a:xfrm>
            <a:off x="311700" y="906800"/>
            <a:ext cx="7590600" cy="3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Services</a:t>
            </a:r>
            <a:endParaRPr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Component that runs in the background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Used for long running operations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User interaction is not needed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4" name="Google Shape;4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725" y="712675"/>
            <a:ext cx="2331399" cy="414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9"/>
          <p:cNvSpPr txBox="1"/>
          <p:nvPr/>
        </p:nvSpPr>
        <p:spPr>
          <a:xfrm>
            <a:off x="311700" y="906800"/>
            <a:ext cx="7590600" cy="3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Services</a:t>
            </a:r>
            <a:endParaRPr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Malware using services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49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Basics concepts for Android malware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1" name="Google Shape;4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50" y="3289798"/>
            <a:ext cx="7642500" cy="1219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675" y="1758947"/>
            <a:ext cx="4980450" cy="13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9"/>
          <p:cNvSpPr/>
          <p:nvPr/>
        </p:nvSpPr>
        <p:spPr>
          <a:xfrm>
            <a:off x="447825" y="2472600"/>
            <a:ext cx="5540100" cy="24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Basics concepts for Android malware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50"/>
          <p:cNvSpPr txBox="1"/>
          <p:nvPr/>
        </p:nvSpPr>
        <p:spPr>
          <a:xfrm>
            <a:off x="311700" y="919600"/>
            <a:ext cx="7590600" cy="3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Receivers (Broadcast Receivers)</a:t>
            </a:r>
            <a:endParaRPr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Components which listen for assigned system or application events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Can be used to work as triggers - If X then Y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Ex: Register for - ACTION_BOOT_COMPLETED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1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Basics concepts for Android malware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p51"/>
          <p:cNvSpPr txBox="1"/>
          <p:nvPr/>
        </p:nvSpPr>
        <p:spPr>
          <a:xfrm>
            <a:off x="311700" y="906800"/>
            <a:ext cx="7590600" cy="3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Intent</a:t>
            </a:r>
            <a:endParaRPr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Used to navigate from one activity to another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Used as a message between different Android components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Ex: Open a website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Intent-filter</a:t>
            </a:r>
            <a:endParaRPr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Used to specify if an activity can respond to a broadcast 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Tools needed for this session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311700" y="807275"/>
            <a:ext cx="78906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Ensure tools from this file are installed</a:t>
            </a:r>
            <a:b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https://github.com/sk3ptre/OWASP_MobileMalwareSession/edit/master/README.md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Static analysis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Tools mentioned in the post above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Dynamic analysis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Genymotion (Windows, Linux, Mac)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2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Basics concepts for Android malware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52"/>
          <p:cNvSpPr txBox="1"/>
          <p:nvPr/>
        </p:nvSpPr>
        <p:spPr>
          <a:xfrm>
            <a:off x="311700" y="906800"/>
            <a:ext cx="7590600" cy="3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Receivers (Broadcast Receivers &amp; Intent filters)</a:t>
            </a:r>
            <a:endParaRPr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Malware using receivers + intents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2" name="Google Shape;4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50" y="2044125"/>
            <a:ext cx="4268985" cy="6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50" y="3284650"/>
            <a:ext cx="3254046" cy="6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4363" y="2983388"/>
            <a:ext cx="3667125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2"/>
          <p:cNvSpPr/>
          <p:nvPr/>
        </p:nvSpPr>
        <p:spPr>
          <a:xfrm rot="5400000">
            <a:off x="1560975" y="2846850"/>
            <a:ext cx="402900" cy="29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2"/>
          <p:cNvSpPr/>
          <p:nvPr/>
        </p:nvSpPr>
        <p:spPr>
          <a:xfrm>
            <a:off x="4195550" y="3402300"/>
            <a:ext cx="402900" cy="29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3"/>
          <p:cNvSpPr txBox="1"/>
          <p:nvPr/>
        </p:nvSpPr>
        <p:spPr>
          <a:xfrm>
            <a:off x="311700" y="906800"/>
            <a:ext cx="7590600" cy="3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Android app file structure</a:t>
            </a:r>
            <a:endParaRPr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Apps have the format .apk - Application Package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.APK - Container files = Application code + Resources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Essentially zip files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p53"/>
          <p:cNvSpPr txBox="1"/>
          <p:nvPr/>
        </p:nvSpPr>
        <p:spPr>
          <a:xfrm>
            <a:off x="311700" y="203275"/>
            <a:ext cx="8683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Basics concepts for Android malware analysis - File Structure 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4"/>
          <p:cNvSpPr txBox="1"/>
          <p:nvPr/>
        </p:nvSpPr>
        <p:spPr>
          <a:xfrm>
            <a:off x="311700" y="906800"/>
            <a:ext cx="7590600" cy="3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Android app file structure</a:t>
            </a:r>
            <a:endParaRPr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AndroidManifest.xml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Application package name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Permissions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Intent filters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Metadata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Classes.dex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Executable code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Native DEX format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Resources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Resources like images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Assets (optional)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Application assets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Lib (optional)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Native code libraries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54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Basics concepts for Android malware analysis - File Structure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9" name="Google Shape;4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286" y="1356325"/>
            <a:ext cx="2502952" cy="216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5"/>
          <p:cNvSpPr txBox="1"/>
          <p:nvPr/>
        </p:nvSpPr>
        <p:spPr>
          <a:xfrm>
            <a:off x="311700" y="906800"/>
            <a:ext cx="7590600" cy="3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AndroidManifest.xml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5" name="Google Shape;495;p55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Basics concepts for Android malware analysis - Manifest File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6" name="Google Shape;4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00" y="1460164"/>
            <a:ext cx="7947701" cy="22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6"/>
          <p:cNvSpPr txBox="1"/>
          <p:nvPr/>
        </p:nvSpPr>
        <p:spPr>
          <a:xfrm>
            <a:off x="311700" y="906800"/>
            <a:ext cx="7590600" cy="3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Static Analysis</a:t>
            </a:r>
            <a:endParaRPr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Analysis performed without executing the malware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Points of interest: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Permissions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Files present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Class and Function names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Decompiling and viewing the code - Classes.dex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AndroidManifest.xml - Activities, Receivers, Services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Interesting strings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2" name="Google Shape;502;p56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7"/>
          <p:cNvSpPr txBox="1"/>
          <p:nvPr/>
        </p:nvSpPr>
        <p:spPr>
          <a:xfrm>
            <a:off x="311700" y="712675"/>
            <a:ext cx="7590600" cy="3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Point of interest - Permissions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aapt d permissions &lt;apk&gt;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(Android Asset Packaging Tool)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Exercise - Show the permissions for this apk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Example 1 : MD5 - 07a4925d73650175ce09bda3063aa578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57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8"/>
          <p:cNvSpPr txBox="1"/>
          <p:nvPr/>
        </p:nvSpPr>
        <p:spPr>
          <a:xfrm>
            <a:off x="311700" y="712675"/>
            <a:ext cx="7590600" cy="3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Point of interest - </a:t>
            </a: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Permissions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aapt d permissions &lt;apk&gt;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(Android Asset Packaging Tool)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Example 1 : MD5 - 07a4925d73650175ce09bda3063aa578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Access Network State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Write External Storage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58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5" name="Google Shape;5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00" y="1842675"/>
            <a:ext cx="4671499" cy="671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9"/>
          <p:cNvSpPr txBox="1"/>
          <p:nvPr/>
        </p:nvSpPr>
        <p:spPr>
          <a:xfrm>
            <a:off x="311700" y="712675"/>
            <a:ext cx="7590600" cy="3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Point of interest - Permissions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Example 1 : MD5 - 07a4925d73650175ce09bda3063aa578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59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2" name="Google Shape;52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28" y="1306500"/>
            <a:ext cx="4100351" cy="347217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9"/>
          <p:cNvSpPr txBox="1"/>
          <p:nvPr/>
        </p:nvSpPr>
        <p:spPr>
          <a:xfrm>
            <a:off x="4672825" y="13065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Downloads a .jar file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	( Uses permission Internet )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0"/>
          <p:cNvSpPr txBox="1"/>
          <p:nvPr/>
        </p:nvSpPr>
        <p:spPr>
          <a:xfrm>
            <a:off x="311700" y="712675"/>
            <a:ext cx="7590600" cy="3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Point of interest - Permissions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Example 1 : MD5 - 07a4925d73650175ce09bda3063aa578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60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60"/>
          <p:cNvSpPr txBox="1"/>
          <p:nvPr/>
        </p:nvSpPr>
        <p:spPr>
          <a:xfrm>
            <a:off x="5202300" y="13133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Stores the .jar file locally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	( Uses permission Write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External Storage )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1" name="Google Shape;53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85" y="1363875"/>
            <a:ext cx="4751750" cy="10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75" y="2726225"/>
            <a:ext cx="4561575" cy="3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0"/>
          <p:cNvSpPr/>
          <p:nvPr/>
        </p:nvSpPr>
        <p:spPr>
          <a:xfrm>
            <a:off x="3090425" y="2726225"/>
            <a:ext cx="2033400" cy="442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1"/>
          <p:cNvSpPr txBox="1"/>
          <p:nvPr/>
        </p:nvSpPr>
        <p:spPr>
          <a:xfrm>
            <a:off x="311700" y="712675"/>
            <a:ext cx="7590600" cy="3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Point of interest - Permissions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Example 1 : MD5 - 07a4925d73650175ce09bda3063aa578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61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0" name="Google Shape;54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000" y="1331400"/>
            <a:ext cx="1738575" cy="3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49" y="1331388"/>
            <a:ext cx="3612376" cy="29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684775"/>
            <a:ext cx="8520600" cy="4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Current state of Mobile Malware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What is an Android malware interested in ?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Few types of Android malware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Basic concepts for Android malware analysis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Analysis approach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Demo - analysis of few Android malware samples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Next steps from here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Key Objectives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2"/>
          <p:cNvSpPr txBox="1"/>
          <p:nvPr/>
        </p:nvSpPr>
        <p:spPr>
          <a:xfrm>
            <a:off x="311700" y="712675"/>
            <a:ext cx="7590600" cy="3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Point of interest - Permissions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Example 2 : MD5 - 045cc5d7c31e26241dcc1c560eb68355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7" name="Google Shape;547;p62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3"/>
          <p:cNvSpPr txBox="1"/>
          <p:nvPr/>
        </p:nvSpPr>
        <p:spPr>
          <a:xfrm>
            <a:off x="311700" y="712675"/>
            <a:ext cx="7590600" cy="3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Point of interest - Permissions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Example 2 : MD5 - </a:t>
            </a: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045cc5d7c31e26241dcc1c560eb68355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63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4" name="Google Shape;55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25" y="1372475"/>
            <a:ext cx="4972050" cy="21240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5" name="Google Shape;555;p63"/>
          <p:cNvSpPr/>
          <p:nvPr/>
        </p:nvSpPr>
        <p:spPr>
          <a:xfrm>
            <a:off x="4434300" y="2220550"/>
            <a:ext cx="1255200" cy="102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3"/>
          <p:cNvSpPr/>
          <p:nvPr/>
        </p:nvSpPr>
        <p:spPr>
          <a:xfrm>
            <a:off x="5173350" y="3362100"/>
            <a:ext cx="1255200" cy="102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3"/>
          <p:cNvSpPr txBox="1"/>
          <p:nvPr/>
        </p:nvSpPr>
        <p:spPr>
          <a:xfrm>
            <a:off x="428325" y="3745725"/>
            <a:ext cx="7210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Permission - Get Tasks - Shows the running tasks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Permission - System Alert Window - Shows a window on top of the current activity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75" y="3802125"/>
            <a:ext cx="6360732" cy="12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564225"/>
            <a:ext cx="3381674" cy="31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4"/>
          <p:cNvSpPr txBox="1"/>
          <p:nvPr/>
        </p:nvSpPr>
        <p:spPr>
          <a:xfrm>
            <a:off x="311700" y="224900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6" name="Google Shape;566;p64"/>
          <p:cNvSpPr txBox="1"/>
          <p:nvPr/>
        </p:nvSpPr>
        <p:spPr>
          <a:xfrm>
            <a:off x="3799675" y="675350"/>
            <a:ext cx="5000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Targets specific tasks 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When a targeted task executes a fake window is shown on top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65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65"/>
          <p:cNvSpPr txBox="1"/>
          <p:nvPr/>
        </p:nvSpPr>
        <p:spPr>
          <a:xfrm>
            <a:off x="368375" y="675350"/>
            <a:ext cx="616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Point of interest - Files Present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Extract the files by renaming .apk -&gt; .zip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4" name="Google Shape;57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00" y="1544800"/>
            <a:ext cx="2310625" cy="2053889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5" name="Google Shape;57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425" y="2063650"/>
            <a:ext cx="1584200" cy="185185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6" name="Google Shape;57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5125" y="1402075"/>
            <a:ext cx="1237800" cy="121415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7" name="Google Shape;577;p65"/>
          <p:cNvSpPr/>
          <p:nvPr/>
        </p:nvSpPr>
        <p:spPr>
          <a:xfrm flipH="1">
            <a:off x="1646500" y="2124200"/>
            <a:ext cx="1237800" cy="102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5"/>
          <p:cNvSpPr/>
          <p:nvPr/>
        </p:nvSpPr>
        <p:spPr>
          <a:xfrm flipH="1">
            <a:off x="1646425" y="1649000"/>
            <a:ext cx="2978700" cy="102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6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5" name="Google Shape;585;p66"/>
          <p:cNvSpPr txBox="1"/>
          <p:nvPr/>
        </p:nvSpPr>
        <p:spPr>
          <a:xfrm>
            <a:off x="368375" y="675350"/>
            <a:ext cx="616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Point of interest - Files Present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Exercise - Extract files in the below apk (don’t double click anything ;) )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Example 3 : MD5 - 914082a04d6db5084a963e9f70fb4276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67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2" name="Google Shape;592;p67"/>
          <p:cNvSpPr txBox="1"/>
          <p:nvPr/>
        </p:nvSpPr>
        <p:spPr>
          <a:xfrm>
            <a:off x="368375" y="675350"/>
            <a:ext cx="616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Point of interest - Files Present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Example 3 : MD5 - 914082a04d6db5084a963e9f70fb4276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https://www.mysonicwall.com/sonicalert/searchresults.aspx?ev=article&amp;id=1123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3" name="Google Shape;59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75" y="1780575"/>
            <a:ext cx="1433650" cy="20873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4" name="Google Shape;59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2775" y="1765800"/>
            <a:ext cx="993575" cy="3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7"/>
          <p:cNvSpPr/>
          <p:nvPr/>
        </p:nvSpPr>
        <p:spPr>
          <a:xfrm flipH="1">
            <a:off x="1494075" y="1895600"/>
            <a:ext cx="818700" cy="102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4776" y="1765800"/>
            <a:ext cx="4987149" cy="943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7" name="Google Shape;597;p67"/>
          <p:cNvSpPr/>
          <p:nvPr/>
        </p:nvSpPr>
        <p:spPr>
          <a:xfrm flipH="1">
            <a:off x="3079050" y="1895600"/>
            <a:ext cx="315000" cy="102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875" y="4069875"/>
            <a:ext cx="4747250" cy="6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68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p68"/>
          <p:cNvSpPr txBox="1"/>
          <p:nvPr/>
        </p:nvSpPr>
        <p:spPr>
          <a:xfrm>
            <a:off x="368375" y="675350"/>
            <a:ext cx="616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Point of interest - Files Present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Example 4 :</a:t>
            </a: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 M</a:t>
            </a: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D5 - </a:t>
            </a:r>
            <a:r>
              <a:rPr lang="en" sz="1050">
                <a:solidFill>
                  <a:srgbClr val="E06666"/>
                </a:solidFill>
              </a:rPr>
              <a:t>c4acc83183ac0fabe92fc02ae5ef3ca4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https://blog.eset.ie/2017/11/16/multi-stage-malware-sneaks-into-google-play/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p68"/>
          <p:cNvSpPr/>
          <p:nvPr/>
        </p:nvSpPr>
        <p:spPr>
          <a:xfrm flipH="1">
            <a:off x="3815775" y="2124200"/>
            <a:ext cx="315000" cy="102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7" name="Google Shape;60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94400"/>
            <a:ext cx="1466625" cy="1849798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8"/>
          <p:cNvSpPr/>
          <p:nvPr/>
        </p:nvSpPr>
        <p:spPr>
          <a:xfrm flipH="1">
            <a:off x="1494075" y="2124200"/>
            <a:ext cx="818700" cy="102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7600" y="1994400"/>
            <a:ext cx="1252014" cy="753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0" name="Google Shape;610;p68"/>
          <p:cNvSpPr txBox="1"/>
          <p:nvPr/>
        </p:nvSpPr>
        <p:spPr>
          <a:xfrm>
            <a:off x="4002125" y="1953475"/>
            <a:ext cx="42270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Contains an encrypted hardcoded URL 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Gets decoded to download the next stage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9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p69"/>
          <p:cNvSpPr txBox="1"/>
          <p:nvPr/>
        </p:nvSpPr>
        <p:spPr>
          <a:xfrm>
            <a:off x="388850" y="668525"/>
            <a:ext cx="616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Point of interest - </a:t>
            </a: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Classes and Functions names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Gives us interesting points in the code to analyze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Gives an idea about the functionality on a high level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ClassyShark is excellent for this purpose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Distraction free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0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70"/>
          <p:cNvSpPr txBox="1"/>
          <p:nvPr/>
        </p:nvSpPr>
        <p:spPr>
          <a:xfrm>
            <a:off x="388850" y="668525"/>
            <a:ext cx="616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Point of interest - Classes and Functions names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Exercise - Open ClassyShark and view the class names for the below apk 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Example 5 : MD5 - 8f37544d33fe34567e6348b0ec1f9142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Steps to run ClassyShark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java -jar /path/ClassyShark.jar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1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8" name="Google Shape;628;p71"/>
          <p:cNvSpPr txBox="1"/>
          <p:nvPr/>
        </p:nvSpPr>
        <p:spPr>
          <a:xfrm>
            <a:off x="388850" y="668525"/>
            <a:ext cx="616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Point of interest - Classes and Functions names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Example 5 : MD5 - 8f37544d33fe34567e6348b0ec1f9142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9" name="Google Shape;62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50" y="1383525"/>
            <a:ext cx="1922950" cy="16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950" y="1383525"/>
            <a:ext cx="2059100" cy="20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2575" y="1383525"/>
            <a:ext cx="2558775" cy="9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1"/>
          <p:cNvSpPr/>
          <p:nvPr/>
        </p:nvSpPr>
        <p:spPr>
          <a:xfrm>
            <a:off x="538525" y="1490650"/>
            <a:ext cx="1623600" cy="273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71"/>
          <p:cNvSpPr/>
          <p:nvPr/>
        </p:nvSpPr>
        <p:spPr>
          <a:xfrm>
            <a:off x="465825" y="2309225"/>
            <a:ext cx="1894800" cy="273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71"/>
          <p:cNvSpPr/>
          <p:nvPr/>
        </p:nvSpPr>
        <p:spPr>
          <a:xfrm>
            <a:off x="2500975" y="2276575"/>
            <a:ext cx="1623600" cy="273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71"/>
          <p:cNvSpPr/>
          <p:nvPr/>
        </p:nvSpPr>
        <p:spPr>
          <a:xfrm>
            <a:off x="2500975" y="2957475"/>
            <a:ext cx="1344300" cy="19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1"/>
          <p:cNvSpPr/>
          <p:nvPr/>
        </p:nvSpPr>
        <p:spPr>
          <a:xfrm>
            <a:off x="2500975" y="2654663"/>
            <a:ext cx="1344300" cy="19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71"/>
          <p:cNvSpPr/>
          <p:nvPr/>
        </p:nvSpPr>
        <p:spPr>
          <a:xfrm>
            <a:off x="2548900" y="1973775"/>
            <a:ext cx="1344300" cy="19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71"/>
          <p:cNvSpPr/>
          <p:nvPr/>
        </p:nvSpPr>
        <p:spPr>
          <a:xfrm>
            <a:off x="5124875" y="1528300"/>
            <a:ext cx="2436600" cy="317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9" name="Google Shape;639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9806" y="2582225"/>
            <a:ext cx="2474919" cy="23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8150" y="2542574"/>
            <a:ext cx="1558176" cy="239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Mobile M</a:t>
            </a: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alware landscape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1680525" y="4511975"/>
            <a:ext cx="4067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18"/>
          <p:cNvGrpSpPr/>
          <p:nvPr/>
        </p:nvGrpSpPr>
        <p:grpSpPr>
          <a:xfrm>
            <a:off x="4171179" y="1225695"/>
            <a:ext cx="4241336" cy="2468715"/>
            <a:chOff x="4171179" y="1225695"/>
            <a:chExt cx="4241336" cy="2468715"/>
          </a:xfrm>
        </p:grpSpPr>
        <p:pic>
          <p:nvPicPr>
            <p:cNvPr id="90" name="Google Shape;90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71179" y="1225695"/>
              <a:ext cx="4241336" cy="24687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8"/>
            <p:cNvSpPr/>
            <p:nvPr/>
          </p:nvSpPr>
          <p:spPr>
            <a:xfrm>
              <a:off x="7773975" y="2754854"/>
              <a:ext cx="427800" cy="1683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EFEFEF"/>
                  </a:solidFill>
                </a:rPr>
                <a:t>Q1</a:t>
              </a:r>
              <a:endParaRPr sz="800">
                <a:solidFill>
                  <a:srgbClr val="EFEFEF"/>
                </a:solidFill>
              </a:endParaRPr>
            </a:p>
          </p:txBody>
        </p:sp>
      </p:grp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75" y="931800"/>
            <a:ext cx="3205100" cy="30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2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72"/>
          <p:cNvSpPr txBox="1"/>
          <p:nvPr/>
        </p:nvSpPr>
        <p:spPr>
          <a:xfrm>
            <a:off x="388850" y="668525"/>
            <a:ext cx="616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Point of interest - Classes and Functions names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Exercise - Open ClassyShark and view the class names for the below apk 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Example 6 : MD5 - </a:t>
            </a: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5e24febce239b795d8b65aec28c65616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3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73"/>
          <p:cNvSpPr txBox="1"/>
          <p:nvPr/>
        </p:nvSpPr>
        <p:spPr>
          <a:xfrm>
            <a:off x="388850" y="668525"/>
            <a:ext cx="616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Point of interest - Classes and Functions names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Example 6 : MD5 - 5e24febce239b795d8b65aec28c65616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3" name="Google Shape;65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00" y="1296300"/>
            <a:ext cx="3606600" cy="333755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4" name="Google Shape;654;p73"/>
          <p:cNvSpPr txBox="1"/>
          <p:nvPr/>
        </p:nvSpPr>
        <p:spPr>
          <a:xfrm>
            <a:off x="4288875" y="1296300"/>
            <a:ext cx="4767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508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May not always work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508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Obfuscation renames class and method names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74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p74"/>
          <p:cNvSpPr txBox="1"/>
          <p:nvPr/>
        </p:nvSpPr>
        <p:spPr>
          <a:xfrm>
            <a:off x="368375" y="675350"/>
            <a:ext cx="616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Point of interest - AndroidManifest.XML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Access by renaming .apk -&gt; .zip and extracting the files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Tools to extract/view AndroidManifest.XML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JadX-gui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aapt dump xmltree &lt;name&gt;.apk AndroidManifest.xml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ClassyShark -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https://github.com/google/android-classyshark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AXMLPrinter - https://github.com/rednaga/axmlprinter/releases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75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75"/>
          <p:cNvSpPr txBox="1"/>
          <p:nvPr/>
        </p:nvSpPr>
        <p:spPr>
          <a:xfrm>
            <a:off x="388825" y="668525"/>
            <a:ext cx="616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AndroidManifest.XML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Output from aapt is not user friendly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9" name="Google Shape;66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75" y="1909950"/>
            <a:ext cx="5600551" cy="15511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6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6"/>
          <p:cNvSpPr txBox="1"/>
          <p:nvPr/>
        </p:nvSpPr>
        <p:spPr>
          <a:xfrm>
            <a:off x="311700" y="668525"/>
            <a:ext cx="616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AndroidManifest.XML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Output from AXMLPrinter, ClassyShark and Jadx is far better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java -jar /home/gavlabs/tools/AXMLPrinter2.jar AndroidManifest.xml &gt; manifest.txt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7" name="Google Shape;67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25" y="1784075"/>
            <a:ext cx="3524424" cy="31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775" y="1721700"/>
            <a:ext cx="3312326" cy="324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7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4" name="Google Shape;684;p77"/>
          <p:cNvSpPr txBox="1"/>
          <p:nvPr/>
        </p:nvSpPr>
        <p:spPr>
          <a:xfrm>
            <a:off x="388850" y="668525"/>
            <a:ext cx="616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Point of interest - AndroidManifest.xml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Exercise - Open Jadx and view the Manifest.xml file for the below apk 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Example 7 : MD5 - </a:t>
            </a: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914082a04d6db5084a963e9f70fb4276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Example 8 : MD5 - 5e24febce239b795d8b65aec28c65616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78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1" name="Google Shape;691;p78"/>
          <p:cNvSpPr txBox="1"/>
          <p:nvPr/>
        </p:nvSpPr>
        <p:spPr>
          <a:xfrm>
            <a:off x="311700" y="668525"/>
            <a:ext cx="6160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Classes.dex - Code Decompilation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371600" marR="50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2" name="Google Shape;69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076" y="1198700"/>
            <a:ext cx="1526875" cy="13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8"/>
          <p:cNvSpPr txBox="1"/>
          <p:nvPr/>
        </p:nvSpPr>
        <p:spPr>
          <a:xfrm>
            <a:off x="2296950" y="1198700"/>
            <a:ext cx="4062300" cy="12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Compiled Android application code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Consists of multiple .class files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.class files &gt; Compilation &gt; .dex file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.dex file &gt; De-compilation &gt; .class files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4" name="Google Shape;694;p78"/>
          <p:cNvSpPr/>
          <p:nvPr/>
        </p:nvSpPr>
        <p:spPr>
          <a:xfrm>
            <a:off x="373075" y="1888300"/>
            <a:ext cx="1247100" cy="260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78"/>
          <p:cNvSpPr txBox="1"/>
          <p:nvPr/>
        </p:nvSpPr>
        <p:spPr>
          <a:xfrm>
            <a:off x="311700" y="2737800"/>
            <a:ext cx="6160200" cy="20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Tools: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Jadx - </a:t>
            </a:r>
            <a:r>
              <a:rPr lang="en" sz="1200" u="sng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https://github.com/skylot/jadx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Dex2Jar - </a:t>
            </a:r>
            <a:r>
              <a:rPr lang="en" sz="1200" u="sng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https://sourceforge.net/projects/dex2jar/files/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Enjarify - </a:t>
            </a:r>
            <a:r>
              <a:rPr lang="en" sz="1200" u="sng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https://github.com/google/enjarify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79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2" name="Google Shape;702;p79"/>
          <p:cNvSpPr txBox="1"/>
          <p:nvPr/>
        </p:nvSpPr>
        <p:spPr>
          <a:xfrm>
            <a:off x="311700" y="807275"/>
            <a:ext cx="6160200" cy="20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Usage: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Jadx/bin - ./jadx-gui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3" name="Google Shape;70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25" y="1384450"/>
            <a:ext cx="6089624" cy="2913751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79"/>
          <p:cNvSpPr/>
          <p:nvPr/>
        </p:nvSpPr>
        <p:spPr>
          <a:xfrm>
            <a:off x="449475" y="1384450"/>
            <a:ext cx="402600" cy="2913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80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1" name="Google Shape;711;p80"/>
          <p:cNvSpPr txBox="1"/>
          <p:nvPr/>
        </p:nvSpPr>
        <p:spPr>
          <a:xfrm>
            <a:off x="311700" y="807275"/>
            <a:ext cx="61602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Decompiled output can be intimidating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Where to start ?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 good starting point - Main Activity ( from AndroidManifest.xml )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2" name="Google Shape;71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50" y="1694525"/>
            <a:ext cx="2961600" cy="20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50" y="3892297"/>
            <a:ext cx="5914125" cy="11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0"/>
          <p:cNvSpPr/>
          <p:nvPr/>
        </p:nvSpPr>
        <p:spPr>
          <a:xfrm flipH="1" rot="10800000">
            <a:off x="3786225" y="2882350"/>
            <a:ext cx="491100" cy="879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80"/>
          <p:cNvSpPr/>
          <p:nvPr/>
        </p:nvSpPr>
        <p:spPr>
          <a:xfrm>
            <a:off x="852950" y="2745825"/>
            <a:ext cx="2415000" cy="259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80"/>
          <p:cNvSpPr/>
          <p:nvPr/>
        </p:nvSpPr>
        <p:spPr>
          <a:xfrm>
            <a:off x="466450" y="1895450"/>
            <a:ext cx="2415000" cy="259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81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3" name="Google Shape;723;p81"/>
          <p:cNvSpPr txBox="1"/>
          <p:nvPr/>
        </p:nvSpPr>
        <p:spPr>
          <a:xfrm>
            <a:off x="311700" y="807275"/>
            <a:ext cx="61602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Decompiled output can be intimidating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What next ?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Activities in AndroidManifest.xml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4" name="Google Shape;72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75" y="1736600"/>
            <a:ext cx="3360550" cy="21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8150" y="2830647"/>
            <a:ext cx="3197250" cy="3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8150" y="1950000"/>
            <a:ext cx="3715701" cy="6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81"/>
          <p:cNvSpPr/>
          <p:nvPr/>
        </p:nvSpPr>
        <p:spPr>
          <a:xfrm>
            <a:off x="2360500" y="1838525"/>
            <a:ext cx="1446300" cy="252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81"/>
          <p:cNvSpPr/>
          <p:nvPr/>
        </p:nvSpPr>
        <p:spPr>
          <a:xfrm>
            <a:off x="1182700" y="2585750"/>
            <a:ext cx="1207500" cy="252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Mobile malware landscape - Recent threat for iphone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01" y="1188775"/>
            <a:ext cx="3168486" cy="33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867" y="1239950"/>
            <a:ext cx="3856736" cy="3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422800" y="4591025"/>
            <a:ext cx="64806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Link: https://www.welivesecurity.com/2018/12/03/scam-ios-apps-promise-fitness-steal-money-instead/</a:t>
            </a:r>
            <a:endParaRPr sz="7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82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5" name="Google Shape;735;p82"/>
          <p:cNvSpPr txBox="1"/>
          <p:nvPr/>
        </p:nvSpPr>
        <p:spPr>
          <a:xfrm>
            <a:off x="311700" y="807275"/>
            <a:ext cx="61602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Decompiled output can be intimidating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What next ?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BroadcastReceivers</a:t>
            </a: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 in AndroidManifest.xml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6" name="Google Shape;73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00" y="1802675"/>
            <a:ext cx="3197250" cy="135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372" y="1909013"/>
            <a:ext cx="3553926" cy="10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82"/>
          <p:cNvSpPr/>
          <p:nvPr/>
        </p:nvSpPr>
        <p:spPr>
          <a:xfrm>
            <a:off x="2571975" y="2547975"/>
            <a:ext cx="1207500" cy="252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83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5" name="Google Shape;745;p83"/>
          <p:cNvSpPr txBox="1"/>
          <p:nvPr/>
        </p:nvSpPr>
        <p:spPr>
          <a:xfrm>
            <a:off x="311700" y="807275"/>
            <a:ext cx="61602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Decompiled output can be intimidating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What next ?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Class and function names from ClassyShark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6" name="Google Shape;74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75" y="1922425"/>
            <a:ext cx="1922950" cy="16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700" y="1922425"/>
            <a:ext cx="2059100" cy="20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2650" y="1922425"/>
            <a:ext cx="2558775" cy="9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83"/>
          <p:cNvSpPr/>
          <p:nvPr/>
        </p:nvSpPr>
        <p:spPr>
          <a:xfrm>
            <a:off x="489250" y="2025963"/>
            <a:ext cx="1623600" cy="273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83"/>
          <p:cNvSpPr/>
          <p:nvPr/>
        </p:nvSpPr>
        <p:spPr>
          <a:xfrm>
            <a:off x="416550" y="2844538"/>
            <a:ext cx="1894800" cy="273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83"/>
          <p:cNvSpPr/>
          <p:nvPr/>
        </p:nvSpPr>
        <p:spPr>
          <a:xfrm>
            <a:off x="2446400" y="2820975"/>
            <a:ext cx="1623600" cy="273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83"/>
          <p:cNvSpPr/>
          <p:nvPr/>
        </p:nvSpPr>
        <p:spPr>
          <a:xfrm>
            <a:off x="2446400" y="3501875"/>
            <a:ext cx="1344300" cy="19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83"/>
          <p:cNvSpPr/>
          <p:nvPr/>
        </p:nvSpPr>
        <p:spPr>
          <a:xfrm>
            <a:off x="2446400" y="3199063"/>
            <a:ext cx="1344300" cy="19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83"/>
          <p:cNvSpPr/>
          <p:nvPr/>
        </p:nvSpPr>
        <p:spPr>
          <a:xfrm>
            <a:off x="2494325" y="2518175"/>
            <a:ext cx="1344300" cy="19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83"/>
          <p:cNvSpPr/>
          <p:nvPr/>
        </p:nvSpPr>
        <p:spPr>
          <a:xfrm>
            <a:off x="5213738" y="2053550"/>
            <a:ext cx="2436600" cy="317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84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2" name="Google Shape;762;p84"/>
          <p:cNvSpPr txBox="1"/>
          <p:nvPr/>
        </p:nvSpPr>
        <p:spPr>
          <a:xfrm>
            <a:off x="311700" y="807275"/>
            <a:ext cx="61602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Decompiled output can be intimidating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What next ?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Search for interesting strings: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Su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System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Root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Ftp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Www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3" name="Google Shape;76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74" y="2893749"/>
            <a:ext cx="4302725" cy="13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4370725"/>
            <a:ext cx="648223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85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Analysis approach - Static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1" name="Google Shape;771;p85"/>
          <p:cNvSpPr txBox="1"/>
          <p:nvPr/>
        </p:nvSpPr>
        <p:spPr>
          <a:xfrm>
            <a:off x="311700" y="628150"/>
            <a:ext cx="61602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Summary - Static Analysis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View the decompiled code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Use different points of interest to navigate your way through the code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View the files in the apk as well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Tools</a:t>
            </a:r>
            <a:endParaRPr sz="1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AndroidManifest.XML - AXMLPrinter, Jadx, ClassyShark, AndroidSDK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View code - Jadx, Dex2Jar, JEB Decompiler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Androwarn, APKInspector, Madrolyzer, RiskInDroid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Links: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D9D9D9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https://github.com/ashishb/android-security-awesome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https://www.nyxbone.com/malware/android_tools.html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https://android-arsenal.com/tag/94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86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Network Investigation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8" name="Google Shape;778;p86"/>
          <p:cNvSpPr txBox="1"/>
          <p:nvPr/>
        </p:nvSpPr>
        <p:spPr>
          <a:xfrm>
            <a:off x="311700" y="807275"/>
            <a:ext cx="61602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Analysis gives us information about the malware functionalities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Look at the bigger picture 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Is the apk part of a larger campaign ?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Where is the apk spreading from ?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Who might be behind this apk ?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7"/>
          <p:cNvSpPr txBox="1"/>
          <p:nvPr>
            <p:ph type="title"/>
          </p:nvPr>
        </p:nvSpPr>
        <p:spPr>
          <a:xfrm>
            <a:off x="311700" y="1207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87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Network Investigation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5" name="Google Shape;785;p87"/>
          <p:cNvSpPr txBox="1"/>
          <p:nvPr/>
        </p:nvSpPr>
        <p:spPr>
          <a:xfrm>
            <a:off x="396650" y="774075"/>
            <a:ext cx="6410100" cy="22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Background of the malware (information available after analysis):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Sends sensitive device information to the server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Contains a number of spyware functionalities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Unclear how it spreads 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Unclear about its larger motives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6" name="Google Shape;78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50" y="2382950"/>
            <a:ext cx="8294274" cy="17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8"/>
          <p:cNvSpPr txBox="1"/>
          <p:nvPr>
            <p:ph type="title"/>
          </p:nvPr>
        </p:nvSpPr>
        <p:spPr>
          <a:xfrm>
            <a:off x="311700" y="81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Example 9 : 01256c189d57af2536e5e26a3aa36bda.apk </a:t>
            </a:r>
            <a:endParaRPr/>
          </a:p>
        </p:txBody>
      </p:sp>
      <p:sp>
        <p:nvSpPr>
          <p:cNvPr id="792" name="Google Shape;792;p88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Network Investigation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3" name="Google Shape;79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83250"/>
            <a:ext cx="3280025" cy="24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350" y="1855925"/>
            <a:ext cx="4928125" cy="1831776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88"/>
          <p:cNvSpPr/>
          <p:nvPr/>
        </p:nvSpPr>
        <p:spPr>
          <a:xfrm>
            <a:off x="4806150" y="2610125"/>
            <a:ext cx="569400" cy="294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9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Network Investigation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1" name="Google Shape;80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00" y="712675"/>
            <a:ext cx="7263403" cy="4126024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9"/>
          <p:cNvSpPr/>
          <p:nvPr/>
        </p:nvSpPr>
        <p:spPr>
          <a:xfrm>
            <a:off x="5169100" y="2507775"/>
            <a:ext cx="268800" cy="262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89"/>
          <p:cNvSpPr/>
          <p:nvPr/>
        </p:nvSpPr>
        <p:spPr>
          <a:xfrm>
            <a:off x="838050" y="1061975"/>
            <a:ext cx="1273200" cy="402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90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Network Investigation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9" name="Google Shape;80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712675"/>
            <a:ext cx="7191801" cy="10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00" y="2025750"/>
            <a:ext cx="7787599" cy="25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91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Network Investigation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6" name="Google Shape;81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50" y="712675"/>
            <a:ext cx="6386662" cy="412602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1"/>
          <p:cNvSpPr/>
          <p:nvPr/>
        </p:nvSpPr>
        <p:spPr>
          <a:xfrm>
            <a:off x="2731675" y="4113525"/>
            <a:ext cx="2290200" cy="351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landscape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1304925"/>
            <a:ext cx="4937325" cy="29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311700" y="712675"/>
            <a:ext cx="8224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Mobile market share</a:t>
            </a:r>
            <a:endParaRPr sz="12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2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Network Investigation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3" name="Google Shape;823;p92"/>
          <p:cNvSpPr txBox="1"/>
          <p:nvPr/>
        </p:nvSpPr>
        <p:spPr>
          <a:xfrm>
            <a:off x="311700" y="807275"/>
            <a:ext cx="61602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hxxp://mobistartapp.com/getWin7Simulator.php?fbclid=IwAR3J6ArgUMlvlfiPc1nH8MkgI6BAyy9758avjw2cgRMvB59xaAm7D4OH9WA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hxxps://coin-hive.com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4" name="Google Shape;82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50" y="1697423"/>
            <a:ext cx="7621425" cy="18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93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Network Investigation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0" name="Google Shape;83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00" y="786900"/>
            <a:ext cx="6170126" cy="3505749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93"/>
          <p:cNvSpPr/>
          <p:nvPr/>
        </p:nvSpPr>
        <p:spPr>
          <a:xfrm>
            <a:off x="2866025" y="2443800"/>
            <a:ext cx="998100" cy="428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94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Network Investigation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37" name="Google Shape;837;p94"/>
          <p:cNvGrpSpPr/>
          <p:nvPr/>
        </p:nvGrpSpPr>
        <p:grpSpPr>
          <a:xfrm>
            <a:off x="381000" y="712675"/>
            <a:ext cx="6472763" cy="4126025"/>
            <a:chOff x="152400" y="865075"/>
            <a:chExt cx="6472763" cy="4126025"/>
          </a:xfrm>
        </p:grpSpPr>
        <p:pic>
          <p:nvPicPr>
            <p:cNvPr id="838" name="Google Shape;838;p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865075"/>
              <a:ext cx="6472763" cy="412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9" name="Google Shape;839;p94"/>
            <p:cNvSpPr/>
            <p:nvPr/>
          </p:nvSpPr>
          <p:spPr>
            <a:xfrm>
              <a:off x="5079525" y="4171100"/>
              <a:ext cx="1350000" cy="3966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5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Network Investigation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5" name="Google Shape;84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75" y="712675"/>
            <a:ext cx="7397698" cy="4126026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95"/>
          <p:cNvSpPr/>
          <p:nvPr/>
        </p:nvSpPr>
        <p:spPr>
          <a:xfrm>
            <a:off x="3346950" y="1635190"/>
            <a:ext cx="1759200" cy="296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95"/>
          <p:cNvSpPr/>
          <p:nvPr/>
        </p:nvSpPr>
        <p:spPr>
          <a:xfrm>
            <a:off x="4279850" y="3472650"/>
            <a:ext cx="1759200" cy="1490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6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Network Investigation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3" name="Google Shape;853;p96"/>
          <p:cNvSpPr txBox="1"/>
          <p:nvPr/>
        </p:nvSpPr>
        <p:spPr>
          <a:xfrm>
            <a:off x="2399000" y="671725"/>
            <a:ext cx="11130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gethizaxytv</a:t>
            </a:r>
            <a:endParaRPr/>
          </a:p>
        </p:txBody>
      </p:sp>
      <p:pic>
        <p:nvPicPr>
          <p:cNvPr id="854" name="Google Shape;85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324" y="1567252"/>
            <a:ext cx="4062349" cy="3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475" y="671725"/>
            <a:ext cx="3392200" cy="3861449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96"/>
          <p:cNvSpPr/>
          <p:nvPr/>
        </p:nvSpPr>
        <p:spPr>
          <a:xfrm rot="5400000">
            <a:off x="2784350" y="1079577"/>
            <a:ext cx="342300" cy="28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96"/>
          <p:cNvSpPr/>
          <p:nvPr/>
        </p:nvSpPr>
        <p:spPr>
          <a:xfrm rot="1348382">
            <a:off x="3695080" y="803322"/>
            <a:ext cx="342186" cy="28151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97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Network Investigation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4" name="Google Shape;864;p97"/>
          <p:cNvSpPr txBox="1"/>
          <p:nvPr/>
        </p:nvSpPr>
        <p:spPr>
          <a:xfrm>
            <a:off x="387900" y="807275"/>
            <a:ext cx="61602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Summary - Network Investigation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Virustotal + Google 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Facebook Scam pages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Youtube Scam pages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Multiple infected dex files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 coin miner website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 Multiple other avenues for more investigation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Check similar apps on Koodous.com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Check online sandbox results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Check in security forums/blogs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More details on this investigation: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https://securitynews.sonicwall.com/xmlpost/the-android-zazdi-botnet-uses-fcm-to-communicate-with-its-infected-bots/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98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Dynamic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1" name="Google Shape;871;p98"/>
          <p:cNvSpPr txBox="1"/>
          <p:nvPr/>
        </p:nvSpPr>
        <p:spPr>
          <a:xfrm>
            <a:off x="311700" y="807275"/>
            <a:ext cx="78906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Dynamic Analysis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We run the malware and observe its behavior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Malware can be run on 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An emulator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An actual device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Online sandboxes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Emulators: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Emulator from Android SDK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Genymotion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Android x86 image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Andy Emulator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BlueStacks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99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Dynamic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8" name="Google Shape;878;p99"/>
          <p:cNvSpPr txBox="1"/>
          <p:nvPr/>
        </p:nvSpPr>
        <p:spPr>
          <a:xfrm>
            <a:off x="311700" y="807275"/>
            <a:ext cx="78906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Ensure tools from this file are installed</a:t>
            </a:r>
            <a:b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https://github.com/sk3ptre/OWASP_MobileMalwareSession/edit/master/README.md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Emulator is needed for this step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Santoku VM installed in virtualbox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Guest tools installed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Run Android studio - /usr/share/android-studio/bin - sudo ./studio.sh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Open Android SDK Manager and install few things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■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Android SDK Platform-Tools, Build-tools (ver 28)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■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Android 4.4 .2(API 19)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Create an Android image on the SDK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Alternatively install Genymotion + Virtualbox on your system 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Alternatively install VirtualBox + Androidx86 on your system 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9" name="Google Shape;879;p99"/>
          <p:cNvSpPr/>
          <p:nvPr/>
        </p:nvSpPr>
        <p:spPr>
          <a:xfrm>
            <a:off x="6621300" y="1900025"/>
            <a:ext cx="972300" cy="44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S L O W 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100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Dynamic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6" name="Google Shape;886;p100"/>
          <p:cNvSpPr txBox="1"/>
          <p:nvPr/>
        </p:nvSpPr>
        <p:spPr>
          <a:xfrm>
            <a:off x="311700" y="807275"/>
            <a:ext cx="78906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ADB - Android Debug Bridge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This acts as a bridge between our pc and the connected device (emulator or real device)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Can be used to send commands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Useful for automating a number of things 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We can open a shell into the connected device and run commands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Basic commands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Adb devices - shows the connected devices (use this to confirm the status)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Adb kill-server - kills the adb server currently running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Adb start-server - starts the adb server 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Adb shell - opens a shell to the connected device - execute commands from this shell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Adb pull &lt;resource_path&gt; &lt;destination&gt;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Adb push &lt;file_path&gt; &lt;destination&gt;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Adb install &lt;path_to_apk&gt;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Adb uninstall &lt;package_name&gt;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101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Dynamic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3" name="Google Shape;893;p101"/>
          <p:cNvSpPr txBox="1"/>
          <p:nvPr/>
        </p:nvSpPr>
        <p:spPr>
          <a:xfrm>
            <a:off x="311700" y="807275"/>
            <a:ext cx="78906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Get the package name - aapt d permissions &lt;apk&gt;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If The app requests for  device admin permissions it might be difficult to remove this: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Android device shell - adb shell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Pm disable &lt;apk_package_name&gt; 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Am force-stop &lt;apk_package_name&gt;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Pm uninstall &lt;apk_package_name&gt;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Give example name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4" name="Google Shape;89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229" y="1430400"/>
            <a:ext cx="2225899" cy="3438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311700" y="203275"/>
            <a:ext cx="7330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What is an Android malware interested in ?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3" name="Google Shape;113;p21"/>
          <p:cNvGrpSpPr/>
          <p:nvPr/>
        </p:nvGrpSpPr>
        <p:grpSpPr>
          <a:xfrm>
            <a:off x="3458213" y="1376350"/>
            <a:ext cx="1037775" cy="1963774"/>
            <a:chOff x="3458213" y="1441125"/>
            <a:chExt cx="1037775" cy="1963774"/>
          </a:xfrm>
        </p:grpSpPr>
        <p:pic>
          <p:nvPicPr>
            <p:cNvPr id="114" name="Google Shape;11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8213" y="1441125"/>
              <a:ext cx="1037775" cy="1963774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38100" endA="0" endPos="40000" fadeDir="5400012" kx="0" rotWithShape="0" algn="bl" stA="52999" stPos="0" sy="-100000" ky="0"/>
            </a:effectLst>
          </p:spPr>
        </p:pic>
        <p:pic>
          <p:nvPicPr>
            <p:cNvPr id="115" name="Google Shape;115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0153" y="2317050"/>
              <a:ext cx="433910" cy="509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21"/>
          <p:cNvSpPr/>
          <p:nvPr/>
        </p:nvSpPr>
        <p:spPr>
          <a:xfrm>
            <a:off x="2400300" y="10814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Contacts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2084425" y="2327463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Emails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2500325" y="27642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Files saved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1747900" y="3190388"/>
            <a:ext cx="12786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Location details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1963025" y="3692713"/>
            <a:ext cx="14952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Network bandwidth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249950" y="3167125"/>
            <a:ext cx="1352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Processing power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2084425" y="150175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SMS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2479250" y="189070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Calls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1119075" y="1890700"/>
            <a:ext cx="11151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Microphone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458225" y="2327475"/>
            <a:ext cx="14073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Connected network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1140675" y="2764250"/>
            <a:ext cx="11151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Apps installed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4473125" y="3692725"/>
            <a:ext cx="1352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Connected devices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6457025" y="3266600"/>
            <a:ext cx="905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Cameras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4685375" y="1081450"/>
            <a:ext cx="1226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Personal Data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5049475" y="1501738"/>
            <a:ext cx="1226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Data about Friends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6049475" y="1890700"/>
            <a:ext cx="1226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Data about Family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4602375" y="1890700"/>
            <a:ext cx="1226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Corporate Data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4685375" y="2327475"/>
            <a:ext cx="8109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Photos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5685650" y="2327475"/>
            <a:ext cx="9555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Bank OTP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4613075" y="2824875"/>
            <a:ext cx="10725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Financial Apps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5871025" y="2824875"/>
            <a:ext cx="10725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Browser History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4697075" y="3266600"/>
            <a:ext cx="1352400" cy="29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Password Managers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102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Dynamic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p102"/>
          <p:cNvSpPr txBox="1"/>
          <p:nvPr/>
        </p:nvSpPr>
        <p:spPr>
          <a:xfrm>
            <a:off x="311700" y="807275"/>
            <a:ext cx="78906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Logcat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Command-line tool that dumps a log of system messages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Logcat to see what is happening in the background on the device/emulator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Adb logcat - very noisy 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Adb logcat | grep target_package_name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More commands for logcat - </a:t>
            </a:r>
            <a:r>
              <a:rPr lang="en" sz="1000" u="sng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http://adbshell.com/commands/adb-logcat</a:t>
            </a:r>
            <a:endParaRPr sz="1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Show broadcasts</a:t>
            </a:r>
            <a:endParaRPr sz="1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Dumpsys 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Dumps interesting information about the status of the system services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Adb shell Dumpsys activity | grep target_package_name  - gives a list of activities (screens) opened by the app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103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Dynamic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8" name="Google Shape;908;p103"/>
          <p:cNvSpPr txBox="1"/>
          <p:nvPr/>
        </p:nvSpPr>
        <p:spPr>
          <a:xfrm>
            <a:off x="311700" y="807275"/>
            <a:ext cx="7890600" cy="3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API Monitor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Can modify an apk and add hooks that log execution of certain API calls (ex getDeviceID)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Can add more API calls to the config file </a:t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9" name="Google Shape;90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25" y="1533188"/>
            <a:ext cx="544830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104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Dynamic Analysis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6" name="Google Shape;916;p104"/>
          <p:cNvSpPr txBox="1"/>
          <p:nvPr/>
        </p:nvSpPr>
        <p:spPr>
          <a:xfrm>
            <a:off x="311700" y="807275"/>
            <a:ext cx="7890600" cy="3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7" name="Google Shape;91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25" y="1127149"/>
            <a:ext cx="7934899" cy="35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105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Online Sandboxes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4" name="Google Shape;924;p105"/>
          <p:cNvSpPr txBox="1"/>
          <p:nvPr/>
        </p:nvSpPr>
        <p:spPr>
          <a:xfrm>
            <a:off x="311700" y="807275"/>
            <a:ext cx="61602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Virustotal.com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5" name="Google Shape;92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25" y="1214900"/>
            <a:ext cx="3745875" cy="37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106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Online Sandboxes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2" name="Google Shape;932;p106"/>
          <p:cNvSpPr txBox="1"/>
          <p:nvPr/>
        </p:nvSpPr>
        <p:spPr>
          <a:xfrm>
            <a:off x="311700" y="807275"/>
            <a:ext cx="61602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Koodous.com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3" name="Google Shape;93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25" y="1194550"/>
            <a:ext cx="6533850" cy="36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07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Online Sandboxes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0" name="Google Shape;940;p107"/>
          <p:cNvSpPr txBox="1"/>
          <p:nvPr/>
        </p:nvSpPr>
        <p:spPr>
          <a:xfrm>
            <a:off x="311700" y="807275"/>
            <a:ext cx="61602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 u="sng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https://www.joesecurity.org/joe-sandbox-mobile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 u="sng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https://www.hybrid-analysis.com/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 u="sng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https://amaaas.com/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 u="sng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https://androidobservatory.org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Set up your own !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 u="sng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https://cuckoosandbox.org/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 u="sng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https://github.com/pjlantz/droidbox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https://github.com/malwarelu/malwasm</a:t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108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Where to find the samples ?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7" name="Google Shape;947;p108"/>
          <p:cNvSpPr txBox="1"/>
          <p:nvPr/>
        </p:nvSpPr>
        <p:spPr>
          <a:xfrm>
            <a:off x="311700" y="807275"/>
            <a:ext cx="61602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Koodous.com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Download APKs - Online analysis - YARA Rules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8" name="Google Shape;94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58" y="1402025"/>
            <a:ext cx="2775580" cy="29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402" y="1402025"/>
            <a:ext cx="2266550" cy="35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08"/>
          <p:cNvSpPr/>
          <p:nvPr/>
        </p:nvSpPr>
        <p:spPr>
          <a:xfrm>
            <a:off x="638400" y="3235550"/>
            <a:ext cx="812400" cy="232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108"/>
          <p:cNvSpPr/>
          <p:nvPr/>
        </p:nvSpPr>
        <p:spPr>
          <a:xfrm>
            <a:off x="536850" y="2952650"/>
            <a:ext cx="1175100" cy="232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108"/>
          <p:cNvSpPr/>
          <p:nvPr/>
        </p:nvSpPr>
        <p:spPr>
          <a:xfrm>
            <a:off x="638400" y="3562075"/>
            <a:ext cx="681900" cy="203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109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Where to find new samples ?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9" name="Google Shape;959;p109"/>
          <p:cNvSpPr txBox="1"/>
          <p:nvPr/>
        </p:nvSpPr>
        <p:spPr>
          <a:xfrm>
            <a:off x="311700" y="807275"/>
            <a:ext cx="61602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Github Repositories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Char char="●"/>
            </a:pPr>
            <a:r>
              <a:rPr lang="en" sz="1200" u="sng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https://github.com/sk3ptre/AndroidMalware_2018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Char char="●"/>
            </a:pPr>
            <a:r>
              <a:rPr lang="en" sz="1200" u="sng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https://github.com/ethicalhackeragnidhra/Android-Malwares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Char char="●"/>
            </a:pPr>
            <a:r>
              <a:rPr lang="en" sz="1200" u="sng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https://github.com/ashishb/android-malware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Websites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Char char="●"/>
            </a:pPr>
            <a:r>
              <a:rPr lang="en" sz="1200" u="sng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http://contagiodump.blogspot.com/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Char char="●"/>
            </a:pPr>
            <a:r>
              <a:rPr lang="en" sz="1200" u="sng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http://www.kernelmode.info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Char char="●"/>
            </a:pPr>
            <a:r>
              <a:rPr lang="en" sz="1200" u="sng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http://sanddroid.xjtu.edu.cn:8080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Char char="●"/>
            </a:pPr>
            <a:r>
              <a:rPr lang="en" sz="1200" u="sng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https://virusshare.com/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Char char="●"/>
            </a:pPr>
            <a:r>
              <a:rPr lang="en" sz="1200" u="sng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http://amd.arguslab.org/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110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Where to find the samples ?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6" name="Google Shape;966;p110"/>
          <p:cNvSpPr txBox="1"/>
          <p:nvPr/>
        </p:nvSpPr>
        <p:spPr>
          <a:xfrm>
            <a:off x="311700" y="807275"/>
            <a:ext cx="61602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Online Groups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Groups.google.com - mobilemalware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Reddit /r/ Malware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Twitter - #malware 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11"/>
          <p:cNvSpPr txBox="1"/>
          <p:nvPr/>
        </p:nvSpPr>
        <p:spPr>
          <a:xfrm>
            <a:off x="311700" y="203275"/>
            <a:ext cx="7890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Android Malware - News</a:t>
            </a:r>
            <a:endParaRPr b="1" sz="1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3" name="Google Shape;973;p111"/>
          <p:cNvSpPr txBox="1"/>
          <p:nvPr/>
        </p:nvSpPr>
        <p:spPr>
          <a:xfrm>
            <a:off x="311700" y="807275"/>
            <a:ext cx="83952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Security centric blogs:</a:t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Font typeface="Montserrat"/>
              <a:buChar char="●"/>
            </a:pPr>
            <a:r>
              <a:rPr lang="en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Google - </a:t>
            </a:r>
            <a:r>
              <a:rPr lang="en" sz="800">
                <a:solidFill>
                  <a:srgbClr val="D9D9D9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https://security.googleblog.com/</a:t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Font typeface="Montserrat"/>
              <a:buChar char="●"/>
            </a:pPr>
            <a:r>
              <a:rPr lang="en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QuickHeal - </a:t>
            </a:r>
            <a:r>
              <a:rPr lang="en" sz="800">
                <a:solidFill>
                  <a:srgbClr val="D9D9D9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https://blogs.quickheal.com/category/security/</a:t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Font typeface="Montserrat"/>
              <a:buChar char="●"/>
            </a:pPr>
            <a:r>
              <a:rPr lang="en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Fortinet - https://www.fortinet.com/blog</a:t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Font typeface="Montserrat"/>
              <a:buChar char="●"/>
            </a:pPr>
            <a:r>
              <a:rPr lang="en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SonicWall - https://securitynews.sonicwall.com/sonicwall-news/</a:t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Font typeface="Montserrat"/>
              <a:buChar char="●"/>
            </a:pPr>
            <a:r>
              <a:rPr lang="en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Symantec - </a:t>
            </a:r>
            <a:r>
              <a:rPr lang="en" sz="800">
                <a:solidFill>
                  <a:srgbClr val="D9D9D9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https://www.symantec.com/blogs/</a:t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Font typeface="Montserrat"/>
              <a:buChar char="●"/>
            </a:pPr>
            <a:r>
              <a:rPr lang="en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Eset - https://www.welivesecurity.com/category/android-2/</a:t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Font typeface="Montserrat"/>
              <a:buChar char="●"/>
            </a:pPr>
            <a:r>
              <a:rPr lang="en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TrendMicro -https://blog.trendmicro.com/trendlabs-security-intelligence/category/mobile/</a:t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Font typeface="Montserrat"/>
              <a:buChar char="●"/>
            </a:pPr>
            <a:r>
              <a:rPr lang="en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Kaspersky -https://www.kaspersky.com/blog/category/threats/</a:t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Font typeface="Montserrat"/>
              <a:buChar char="●"/>
            </a:pPr>
            <a:r>
              <a:rPr lang="en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MalwareBytes -https://blog.malwarebytes.com/category/threat-analysis/</a:t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Font typeface="Montserrat"/>
              <a:buChar char="●"/>
            </a:pPr>
            <a:r>
              <a:rPr lang="en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TrustWave -https://www.trustwave.com/en-us/resources/blogs/spiderlabs-blog/</a:t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Font typeface="Montserrat"/>
              <a:buChar char="●"/>
            </a:pPr>
            <a:r>
              <a:rPr lang="en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Cisco -https://blogs.cisco.com/talos</a:t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Font typeface="Montserrat"/>
              <a:buChar char="●"/>
            </a:pPr>
            <a:r>
              <a:rPr lang="en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Threat Fabric - https://www.threatfabric.com/blogs.html</a:t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Font typeface="Montserrat"/>
              <a:buChar char="●"/>
            </a:pPr>
            <a:r>
              <a:rPr lang="en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CheckPoint - https://blog.checkpoint.com/category/research/</a:t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